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43591163" cy="22304375"/>
  <p:notesSz cx="9931400" cy="14351000"/>
  <p:defaultTextStyle>
    <a:defPPr>
      <a:defRPr lang="en-US"/>
    </a:defPPr>
    <a:lvl1pPr marL="0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6180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2362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38541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84722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30903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77083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23263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69443" algn="l" defTabSz="209236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6F6"/>
    <a:srgbClr val="DCD4F0"/>
    <a:srgbClr val="EB0000"/>
    <a:srgbClr val="FF9933"/>
    <a:srgbClr val="C00000"/>
    <a:srgbClr val="F96B01"/>
    <a:srgbClr val="FF0000"/>
    <a:srgbClr val="F2E9CE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4660"/>
  </p:normalViewPr>
  <p:slideViewPr>
    <p:cSldViewPr snapToGrid="0">
      <p:cViewPr>
        <p:scale>
          <a:sx n="25" d="100"/>
          <a:sy n="25" d="100"/>
        </p:scale>
        <p:origin x="-1920" y="-654"/>
      </p:cViewPr>
      <p:guideLst>
        <p:guide orient="horz" pos="9663"/>
        <p:guide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393" y="1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/>
          <a:lstStyle>
            <a:lvl1pPr algn="r">
              <a:defRPr sz="1700"/>
            </a:lvl1pPr>
          </a:lstStyle>
          <a:p>
            <a:fld id="{CF615D90-DD14-46F0-8C02-CE0BAA752CD5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92100" y="1076325"/>
            <a:ext cx="10515600" cy="5381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53" tIns="66576" rIns="133153" bIns="6657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78" y="6817880"/>
            <a:ext cx="7946047" cy="6457950"/>
          </a:xfrm>
          <a:prstGeom prst="rect">
            <a:avLst/>
          </a:prstGeom>
        </p:spPr>
        <p:txBody>
          <a:bodyPr vert="horz" lIns="133153" tIns="66576" rIns="133153" bIns="6657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1144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393" y="13631144"/>
            <a:ext cx="4304689" cy="717550"/>
          </a:xfrm>
          <a:prstGeom prst="rect">
            <a:avLst/>
          </a:prstGeom>
        </p:spPr>
        <p:txBody>
          <a:bodyPr vert="horz" lIns="133153" tIns="66576" rIns="133153" bIns="66576" rtlCol="0" anchor="b"/>
          <a:lstStyle>
            <a:lvl1pPr algn="r">
              <a:defRPr sz="1700"/>
            </a:lvl1pPr>
          </a:lstStyle>
          <a:p>
            <a:fld id="{4A0C7E7B-AC29-4E90-B862-10185D701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4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91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537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383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229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5074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920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766" algn="l" defTabSz="13716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92100" y="1076325"/>
            <a:ext cx="10515600" cy="5381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C7E7B-AC29-4E90-B862-10185D701C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75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9354" y="6928829"/>
            <a:ext cx="37052493" cy="47809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8685" y="12639149"/>
            <a:ext cx="30513815" cy="57000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6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2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38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84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30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77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23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69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80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603604" y="893220"/>
            <a:ext cx="9808009" cy="190310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79570" y="893220"/>
            <a:ext cx="28697513" cy="190310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9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7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3412" y="14332631"/>
            <a:ext cx="37052493" cy="4429898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3412" y="9453555"/>
            <a:ext cx="37052493" cy="4879078"/>
          </a:xfrm>
        </p:spPr>
        <p:txBody>
          <a:bodyPr anchor="b"/>
          <a:lstStyle>
            <a:lvl1pPr marL="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1pPr>
            <a:lvl2pPr marL="104618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092362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13854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8472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3090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770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232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6944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4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9569" y="5204364"/>
            <a:ext cx="19252768" cy="14719856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158847" y="5204364"/>
            <a:ext cx="19252768" cy="14719856"/>
          </a:xfrm>
        </p:spPr>
        <p:txBody>
          <a:bodyPr/>
          <a:lstStyle>
            <a:lvl1pPr>
              <a:defRPr sz="6500"/>
            </a:lvl1pPr>
            <a:lvl2pPr>
              <a:defRPr sz="5600"/>
            </a:lvl2pPr>
            <a:lvl3pPr>
              <a:defRPr sz="47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7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9577" y="4992683"/>
            <a:ext cx="19260331" cy="2080708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46180" indent="0">
              <a:buNone/>
              <a:defRPr sz="4700" b="1"/>
            </a:lvl2pPr>
            <a:lvl3pPr marL="2092362" indent="0">
              <a:buNone/>
              <a:defRPr sz="4100" b="1"/>
            </a:lvl3pPr>
            <a:lvl4pPr marL="3138541" indent="0">
              <a:buNone/>
              <a:defRPr sz="3800" b="1"/>
            </a:lvl4pPr>
            <a:lvl5pPr marL="4184722" indent="0">
              <a:buNone/>
              <a:defRPr sz="3800" b="1"/>
            </a:lvl5pPr>
            <a:lvl6pPr marL="5230903" indent="0">
              <a:buNone/>
              <a:defRPr sz="3800" b="1"/>
            </a:lvl6pPr>
            <a:lvl7pPr marL="6277083" indent="0">
              <a:buNone/>
              <a:defRPr sz="3800" b="1"/>
            </a:lvl7pPr>
            <a:lvl8pPr marL="7323263" indent="0">
              <a:buNone/>
              <a:defRPr sz="3800" b="1"/>
            </a:lvl8pPr>
            <a:lvl9pPr marL="8369443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9577" y="7073389"/>
            <a:ext cx="19260331" cy="12850831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1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143725" y="4992683"/>
            <a:ext cx="19267898" cy="2080708"/>
          </a:xfrm>
        </p:spPr>
        <p:txBody>
          <a:bodyPr anchor="b"/>
          <a:lstStyle>
            <a:lvl1pPr marL="0" indent="0">
              <a:buNone/>
              <a:defRPr sz="5600" b="1"/>
            </a:lvl1pPr>
            <a:lvl2pPr marL="1046180" indent="0">
              <a:buNone/>
              <a:defRPr sz="4700" b="1"/>
            </a:lvl2pPr>
            <a:lvl3pPr marL="2092362" indent="0">
              <a:buNone/>
              <a:defRPr sz="4100" b="1"/>
            </a:lvl3pPr>
            <a:lvl4pPr marL="3138541" indent="0">
              <a:buNone/>
              <a:defRPr sz="3800" b="1"/>
            </a:lvl4pPr>
            <a:lvl5pPr marL="4184722" indent="0">
              <a:buNone/>
              <a:defRPr sz="3800" b="1"/>
            </a:lvl5pPr>
            <a:lvl6pPr marL="5230903" indent="0">
              <a:buNone/>
              <a:defRPr sz="3800" b="1"/>
            </a:lvl6pPr>
            <a:lvl7pPr marL="6277083" indent="0">
              <a:buNone/>
              <a:defRPr sz="3800" b="1"/>
            </a:lvl7pPr>
            <a:lvl8pPr marL="7323263" indent="0">
              <a:buNone/>
              <a:defRPr sz="3800" b="1"/>
            </a:lvl8pPr>
            <a:lvl9pPr marL="8369443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143725" y="7073389"/>
            <a:ext cx="19267898" cy="12850831"/>
          </a:xfrm>
        </p:spPr>
        <p:txBody>
          <a:bodyPr/>
          <a:lstStyle>
            <a:lvl1pPr>
              <a:defRPr sz="5600"/>
            </a:lvl1pPr>
            <a:lvl2pPr>
              <a:defRPr sz="4700"/>
            </a:lvl2pPr>
            <a:lvl3pPr>
              <a:defRPr sz="41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4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0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571" y="888053"/>
            <a:ext cx="14341191" cy="3779352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42937" y="888058"/>
            <a:ext cx="24368673" cy="19036167"/>
          </a:xfrm>
        </p:spPr>
        <p:txBody>
          <a:bodyPr/>
          <a:lstStyle>
            <a:lvl1pPr>
              <a:defRPr sz="7400"/>
            </a:lvl1pPr>
            <a:lvl2pPr>
              <a:defRPr sz="6500"/>
            </a:lvl2pPr>
            <a:lvl3pPr>
              <a:defRPr sz="56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9571" y="4667402"/>
            <a:ext cx="14341191" cy="15256811"/>
          </a:xfrm>
        </p:spPr>
        <p:txBody>
          <a:bodyPr/>
          <a:lstStyle>
            <a:lvl1pPr marL="0" indent="0">
              <a:buNone/>
              <a:defRPr sz="3200"/>
            </a:lvl1pPr>
            <a:lvl2pPr marL="1046180" indent="0">
              <a:buNone/>
              <a:defRPr sz="2700"/>
            </a:lvl2pPr>
            <a:lvl3pPr marL="2092362" indent="0">
              <a:buNone/>
              <a:defRPr sz="2300"/>
            </a:lvl3pPr>
            <a:lvl4pPr marL="3138541" indent="0">
              <a:buNone/>
              <a:defRPr sz="2100"/>
            </a:lvl4pPr>
            <a:lvl5pPr marL="4184722" indent="0">
              <a:buNone/>
              <a:defRPr sz="2100"/>
            </a:lvl5pPr>
            <a:lvl6pPr marL="5230903" indent="0">
              <a:buNone/>
              <a:defRPr sz="2100"/>
            </a:lvl6pPr>
            <a:lvl7pPr marL="6277083" indent="0">
              <a:buNone/>
              <a:defRPr sz="2100"/>
            </a:lvl7pPr>
            <a:lvl8pPr marL="7323263" indent="0">
              <a:buNone/>
              <a:defRPr sz="2100"/>
            </a:lvl8pPr>
            <a:lvl9pPr marL="8369443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5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4181" y="15613074"/>
            <a:ext cx="26154698" cy="1843211"/>
          </a:xfrm>
        </p:spPr>
        <p:txBody>
          <a:bodyPr anchor="b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544181" y="1992950"/>
            <a:ext cx="26154698" cy="13382625"/>
          </a:xfrm>
        </p:spPr>
        <p:txBody>
          <a:bodyPr/>
          <a:lstStyle>
            <a:lvl1pPr marL="0" indent="0">
              <a:buNone/>
              <a:defRPr sz="7400"/>
            </a:lvl1pPr>
            <a:lvl2pPr marL="1046180" indent="0">
              <a:buNone/>
              <a:defRPr sz="6500"/>
            </a:lvl2pPr>
            <a:lvl3pPr marL="2092362" indent="0">
              <a:buNone/>
              <a:defRPr sz="5600"/>
            </a:lvl3pPr>
            <a:lvl4pPr marL="3138541" indent="0">
              <a:buNone/>
              <a:defRPr sz="4700"/>
            </a:lvl4pPr>
            <a:lvl5pPr marL="4184722" indent="0">
              <a:buNone/>
              <a:defRPr sz="4700"/>
            </a:lvl5pPr>
            <a:lvl6pPr marL="5230903" indent="0">
              <a:buNone/>
              <a:defRPr sz="4700"/>
            </a:lvl6pPr>
            <a:lvl7pPr marL="6277083" indent="0">
              <a:buNone/>
              <a:defRPr sz="4700"/>
            </a:lvl7pPr>
            <a:lvl8pPr marL="7323263" indent="0">
              <a:buNone/>
              <a:defRPr sz="4700"/>
            </a:lvl8pPr>
            <a:lvl9pPr marL="8369443" indent="0">
              <a:buNone/>
              <a:defRPr sz="4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4181" y="17456280"/>
            <a:ext cx="26154698" cy="2617665"/>
          </a:xfrm>
        </p:spPr>
        <p:txBody>
          <a:bodyPr/>
          <a:lstStyle>
            <a:lvl1pPr marL="0" indent="0">
              <a:buNone/>
              <a:defRPr sz="3200"/>
            </a:lvl1pPr>
            <a:lvl2pPr marL="1046180" indent="0">
              <a:buNone/>
              <a:defRPr sz="2700"/>
            </a:lvl2pPr>
            <a:lvl3pPr marL="2092362" indent="0">
              <a:buNone/>
              <a:defRPr sz="2300"/>
            </a:lvl3pPr>
            <a:lvl4pPr marL="3138541" indent="0">
              <a:buNone/>
              <a:defRPr sz="2100"/>
            </a:lvl4pPr>
            <a:lvl5pPr marL="4184722" indent="0">
              <a:buNone/>
              <a:defRPr sz="2100"/>
            </a:lvl5pPr>
            <a:lvl6pPr marL="5230903" indent="0">
              <a:buNone/>
              <a:defRPr sz="2100"/>
            </a:lvl6pPr>
            <a:lvl7pPr marL="6277083" indent="0">
              <a:buNone/>
              <a:defRPr sz="2100"/>
            </a:lvl7pPr>
            <a:lvl8pPr marL="7323263" indent="0">
              <a:buNone/>
              <a:defRPr sz="2100"/>
            </a:lvl8pPr>
            <a:lvl9pPr marL="8369443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92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9566" y="893226"/>
            <a:ext cx="39232048" cy="3717394"/>
          </a:xfrm>
          <a:prstGeom prst="rect">
            <a:avLst/>
          </a:prstGeom>
        </p:spPr>
        <p:txBody>
          <a:bodyPr vert="horz" lIns="209235" tIns="104618" rIns="209235" bIns="1046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9566" y="5204364"/>
            <a:ext cx="39232048" cy="14719856"/>
          </a:xfrm>
          <a:prstGeom prst="rect">
            <a:avLst/>
          </a:prstGeom>
        </p:spPr>
        <p:txBody>
          <a:bodyPr vert="horz" lIns="209235" tIns="104618" rIns="209235" bIns="1046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79570" y="20672859"/>
            <a:ext cx="10171271" cy="1187504"/>
          </a:xfrm>
          <a:prstGeom prst="rect">
            <a:avLst/>
          </a:prstGeom>
        </p:spPr>
        <p:txBody>
          <a:bodyPr vert="horz" lIns="209235" tIns="104618" rIns="209235" bIns="104618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F565-FB71-407A-B08F-64157537CB39}" type="datetimeFigureOut">
              <a:rPr lang="en-GB" smtClean="0"/>
              <a:t>27/03/2013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893660" y="20672859"/>
            <a:ext cx="13803868" cy="1187504"/>
          </a:xfrm>
          <a:prstGeom prst="rect">
            <a:avLst/>
          </a:prstGeom>
        </p:spPr>
        <p:txBody>
          <a:bodyPr vert="horz" lIns="209235" tIns="104618" rIns="209235" bIns="104618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240349" y="20672859"/>
            <a:ext cx="10171271" cy="1187504"/>
          </a:xfrm>
          <a:prstGeom prst="rect">
            <a:avLst/>
          </a:prstGeom>
        </p:spPr>
        <p:txBody>
          <a:bodyPr vert="horz" lIns="209235" tIns="104618" rIns="209235" bIns="104618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61ABD-2240-45FD-9B1F-37C5CDDE87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7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2362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4636" indent="-784636" algn="l" defTabSz="2092362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00044" indent="-653864" algn="l" defTabSz="2092362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15451" indent="-523089" algn="l" defTabSz="2092362" rtl="0" eaLnBrk="1" latinLnBrk="0" hangingPunct="1">
        <a:spcBef>
          <a:spcPct val="20000"/>
        </a:spcBef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661632" indent="-523089" algn="l" defTabSz="2092362" rtl="0" eaLnBrk="1" latinLnBrk="0" hangingPunct="1">
        <a:spcBef>
          <a:spcPct val="20000"/>
        </a:spcBef>
        <a:buFont typeface="Arial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707812" indent="-523089" algn="l" defTabSz="2092362" rtl="0" eaLnBrk="1" latinLnBrk="0" hangingPunct="1">
        <a:spcBef>
          <a:spcPct val="20000"/>
        </a:spcBef>
        <a:buFont typeface="Arial" pitchFamily="34" charset="0"/>
        <a:buChar char="»"/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753992" indent="-523089" algn="l" defTabSz="2092362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6800174" indent="-523089" algn="l" defTabSz="2092362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7846354" indent="-523089" algn="l" defTabSz="2092362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8892534" indent="-523089" algn="l" defTabSz="2092362" rtl="0" eaLnBrk="1" latinLnBrk="0" hangingPunct="1">
        <a:spcBef>
          <a:spcPct val="20000"/>
        </a:spcBef>
        <a:buFont typeface="Arial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46180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092362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38541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84722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30903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277083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23263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369443" algn="l" defTabSz="2092362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3" name="Group 722"/>
          <p:cNvGrpSpPr/>
          <p:nvPr/>
        </p:nvGrpSpPr>
        <p:grpSpPr>
          <a:xfrm>
            <a:off x="-130039" y="-152400"/>
            <a:ext cx="43585636" cy="22301200"/>
            <a:chOff x="-130039" y="-152400"/>
            <a:chExt cx="43585636" cy="22301200"/>
          </a:xfrm>
        </p:grpSpPr>
        <p:sp>
          <p:nvSpPr>
            <p:cNvPr id="724" name="Rectangle 723"/>
            <p:cNvSpPr/>
            <p:nvPr/>
          </p:nvSpPr>
          <p:spPr>
            <a:xfrm>
              <a:off x="10616597" y="5207277"/>
              <a:ext cx="2196000" cy="7555154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25" name="Right Triangle 724"/>
            <p:cNvSpPr/>
            <p:nvPr/>
          </p:nvSpPr>
          <p:spPr>
            <a:xfrm>
              <a:off x="11160042" y="11357677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26" name="Rectangle 725"/>
            <p:cNvSpPr/>
            <p:nvPr/>
          </p:nvSpPr>
          <p:spPr>
            <a:xfrm>
              <a:off x="10616597" y="5207279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27" name="TextBox 726"/>
            <p:cNvSpPr txBox="1"/>
            <p:nvPr/>
          </p:nvSpPr>
          <p:spPr>
            <a:xfrm>
              <a:off x="10645337" y="5498734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728" name="TextBox 727"/>
            <p:cNvSpPr txBox="1"/>
            <p:nvPr/>
          </p:nvSpPr>
          <p:spPr>
            <a:xfrm>
              <a:off x="11924138" y="5711608"/>
              <a:ext cx="762825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China,</a:t>
              </a:r>
            </a:p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to,</a:t>
              </a:r>
            </a:p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UK,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29" name="Rectangle 728"/>
            <p:cNvSpPr/>
            <p:nvPr/>
          </p:nvSpPr>
          <p:spPr>
            <a:xfrm>
              <a:off x="11084597" y="675766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0" name="Rectangle 729"/>
            <p:cNvSpPr/>
            <p:nvPr/>
          </p:nvSpPr>
          <p:spPr>
            <a:xfrm>
              <a:off x="11084597" y="677036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31" name="Rectangle 730"/>
            <p:cNvSpPr/>
            <p:nvPr/>
          </p:nvSpPr>
          <p:spPr>
            <a:xfrm>
              <a:off x="11084597" y="675766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2" name="TextBox 731"/>
            <p:cNvSpPr txBox="1"/>
            <p:nvPr/>
          </p:nvSpPr>
          <p:spPr>
            <a:xfrm>
              <a:off x="11084597" y="705836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Transport product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33" name="Right Arrow 732"/>
            <p:cNvSpPr/>
            <p:nvPr/>
          </p:nvSpPr>
          <p:spPr>
            <a:xfrm>
              <a:off x="8201706" y="7223836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34" name="Right Triangle 733"/>
            <p:cNvSpPr/>
            <p:nvPr/>
          </p:nvSpPr>
          <p:spPr>
            <a:xfrm>
              <a:off x="9926827" y="7224996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5" name="Rectangle 734"/>
            <p:cNvSpPr/>
            <p:nvPr/>
          </p:nvSpPr>
          <p:spPr>
            <a:xfrm>
              <a:off x="8191135" y="7224996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6" name="TextBox 735"/>
            <p:cNvSpPr txBox="1"/>
            <p:nvPr/>
          </p:nvSpPr>
          <p:spPr>
            <a:xfrm>
              <a:off x="8241935" y="7209678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737" name="Right Arrow 736"/>
            <p:cNvSpPr/>
            <p:nvPr/>
          </p:nvSpPr>
          <p:spPr>
            <a:xfrm>
              <a:off x="8191135" y="7230268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38" name="TextBox 737"/>
            <p:cNvSpPr txBox="1"/>
            <p:nvPr/>
          </p:nvSpPr>
          <p:spPr>
            <a:xfrm>
              <a:off x="8201706" y="7258244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739" name="TextBox 738"/>
            <p:cNvSpPr txBox="1"/>
            <p:nvPr/>
          </p:nvSpPr>
          <p:spPr>
            <a:xfrm>
              <a:off x="8194624" y="7625530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Boxed product 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(pallets)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40" name="Freeform 739"/>
            <p:cNvSpPr/>
            <p:nvPr/>
          </p:nvSpPr>
          <p:spPr>
            <a:xfrm>
              <a:off x="10401570" y="7867649"/>
              <a:ext cx="574577" cy="45719"/>
            </a:xfrm>
            <a:custGeom>
              <a:avLst/>
              <a:gdLst>
                <a:gd name="connsiteX0" fmla="*/ 0 w 2466975"/>
                <a:gd name="connsiteY0" fmla="*/ 0 h 0"/>
                <a:gd name="connsiteX1" fmla="*/ 2466975 w 24669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>
                  <a:moveTo>
                    <a:pt x="0" y="0"/>
                  </a:moveTo>
                  <a:lnTo>
                    <a:pt x="2466975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1" name="Right Arrow 740"/>
            <p:cNvSpPr/>
            <p:nvPr/>
          </p:nvSpPr>
          <p:spPr>
            <a:xfrm>
              <a:off x="8863421" y="11356517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42" name="Rectangle 741"/>
            <p:cNvSpPr/>
            <p:nvPr/>
          </p:nvSpPr>
          <p:spPr>
            <a:xfrm>
              <a:off x="8852850" y="11357677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43" name="TextBox 742"/>
            <p:cNvSpPr txBox="1"/>
            <p:nvPr/>
          </p:nvSpPr>
          <p:spPr>
            <a:xfrm>
              <a:off x="8903650" y="11342359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744" name="Right Arrow 743"/>
            <p:cNvSpPr/>
            <p:nvPr/>
          </p:nvSpPr>
          <p:spPr>
            <a:xfrm>
              <a:off x="8852850" y="11362949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45" name="TextBox 744"/>
            <p:cNvSpPr txBox="1"/>
            <p:nvPr/>
          </p:nvSpPr>
          <p:spPr>
            <a:xfrm>
              <a:off x="8863421" y="11432965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746" name="TextBox 745"/>
            <p:cNvSpPr txBox="1"/>
            <p:nvPr/>
          </p:nvSpPr>
          <p:spPr>
            <a:xfrm>
              <a:off x="9610294" y="12169369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747" name="TextBox 746"/>
            <p:cNvSpPr txBox="1"/>
            <p:nvPr/>
          </p:nvSpPr>
          <p:spPr>
            <a:xfrm>
              <a:off x="8863421" y="12169369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748" name="TextBox 747"/>
            <p:cNvSpPr txBox="1"/>
            <p:nvPr/>
          </p:nvSpPr>
          <p:spPr>
            <a:xfrm>
              <a:off x="8867312" y="11753676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Electricity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49" name="TextBox 748"/>
            <p:cNvSpPr txBox="1"/>
            <p:nvPr/>
          </p:nvSpPr>
          <p:spPr>
            <a:xfrm>
              <a:off x="8957870" y="1232101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50" name="TextBox 749"/>
            <p:cNvSpPr txBox="1"/>
            <p:nvPr/>
          </p:nvSpPr>
          <p:spPr>
            <a:xfrm>
              <a:off x="9837345" y="1232101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51" name="Rectangle 750"/>
            <p:cNvSpPr/>
            <p:nvPr/>
          </p:nvSpPr>
          <p:spPr>
            <a:xfrm>
              <a:off x="7225412" y="11356515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52" name="Rectangle 751"/>
            <p:cNvSpPr/>
            <p:nvPr/>
          </p:nvSpPr>
          <p:spPr>
            <a:xfrm>
              <a:off x="7228588" y="11340534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53" name="TextBox 752"/>
            <p:cNvSpPr txBox="1"/>
            <p:nvPr/>
          </p:nvSpPr>
          <p:spPr>
            <a:xfrm>
              <a:off x="7310746" y="12011663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754" name="TextBox 753"/>
            <p:cNvSpPr txBox="1"/>
            <p:nvPr/>
          </p:nvSpPr>
          <p:spPr>
            <a:xfrm>
              <a:off x="7630589" y="11614709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755" name="Rectangle 754"/>
            <p:cNvSpPr/>
            <p:nvPr/>
          </p:nvSpPr>
          <p:spPr>
            <a:xfrm>
              <a:off x="7225412" y="11356514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56" name="TextBox 755"/>
            <p:cNvSpPr txBox="1"/>
            <p:nvPr/>
          </p:nvSpPr>
          <p:spPr>
            <a:xfrm>
              <a:off x="7882845" y="12011663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757" name="TextBox 756"/>
            <p:cNvSpPr txBox="1"/>
            <p:nvPr/>
          </p:nvSpPr>
          <p:spPr>
            <a:xfrm>
              <a:off x="8252136" y="12011663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758" name="Rounded Rectangle 757"/>
            <p:cNvSpPr/>
            <p:nvPr/>
          </p:nvSpPr>
          <p:spPr>
            <a:xfrm>
              <a:off x="8313063" y="121801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759" name="Rounded Rectangle 758"/>
            <p:cNvSpPr/>
            <p:nvPr/>
          </p:nvSpPr>
          <p:spPr>
            <a:xfrm>
              <a:off x="7801063" y="121801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760" name="Rounded Rectangle 759"/>
            <p:cNvSpPr/>
            <p:nvPr/>
          </p:nvSpPr>
          <p:spPr>
            <a:xfrm>
              <a:off x="7301613" y="121801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61" name="Right Arrow 760"/>
            <p:cNvSpPr/>
            <p:nvPr/>
          </p:nvSpPr>
          <p:spPr>
            <a:xfrm>
              <a:off x="8863421" y="9710104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62" name="Rectangle 761"/>
            <p:cNvSpPr/>
            <p:nvPr/>
          </p:nvSpPr>
          <p:spPr>
            <a:xfrm>
              <a:off x="8852850" y="9711264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63" name="TextBox 762"/>
            <p:cNvSpPr txBox="1"/>
            <p:nvPr/>
          </p:nvSpPr>
          <p:spPr>
            <a:xfrm>
              <a:off x="8903650" y="9695946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764" name="Right Arrow 763"/>
            <p:cNvSpPr/>
            <p:nvPr/>
          </p:nvSpPr>
          <p:spPr>
            <a:xfrm>
              <a:off x="8852850" y="9716536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65" name="TextBox 764"/>
            <p:cNvSpPr txBox="1"/>
            <p:nvPr/>
          </p:nvSpPr>
          <p:spPr>
            <a:xfrm>
              <a:off x="8863421" y="9786552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766" name="TextBox 765"/>
            <p:cNvSpPr txBox="1"/>
            <p:nvPr/>
          </p:nvSpPr>
          <p:spPr>
            <a:xfrm>
              <a:off x="9610294" y="10522956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767" name="TextBox 766"/>
            <p:cNvSpPr txBox="1"/>
            <p:nvPr/>
          </p:nvSpPr>
          <p:spPr>
            <a:xfrm>
              <a:off x="8863421" y="10522956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768" name="TextBox 767"/>
            <p:cNvSpPr txBox="1"/>
            <p:nvPr/>
          </p:nvSpPr>
          <p:spPr>
            <a:xfrm>
              <a:off x="8867312" y="10107263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Fuel</a:t>
              </a:r>
            </a:p>
          </p:txBody>
        </p:sp>
        <p:sp>
          <p:nvSpPr>
            <p:cNvPr id="769" name="TextBox 768"/>
            <p:cNvSpPr txBox="1"/>
            <p:nvPr/>
          </p:nvSpPr>
          <p:spPr>
            <a:xfrm>
              <a:off x="8957870" y="1067460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70" name="TextBox 769"/>
            <p:cNvSpPr txBox="1"/>
            <p:nvPr/>
          </p:nvSpPr>
          <p:spPr>
            <a:xfrm>
              <a:off x="9837345" y="1067460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71" name="Rectangle 770"/>
            <p:cNvSpPr/>
            <p:nvPr/>
          </p:nvSpPr>
          <p:spPr>
            <a:xfrm>
              <a:off x="7225412" y="9710102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72" name="Rectangle 771"/>
            <p:cNvSpPr/>
            <p:nvPr/>
          </p:nvSpPr>
          <p:spPr>
            <a:xfrm>
              <a:off x="7228588" y="9694121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73" name="TextBox 772"/>
            <p:cNvSpPr txBox="1"/>
            <p:nvPr/>
          </p:nvSpPr>
          <p:spPr>
            <a:xfrm>
              <a:off x="7310746" y="10365250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774" name="TextBox 773"/>
            <p:cNvSpPr txBox="1"/>
            <p:nvPr/>
          </p:nvSpPr>
          <p:spPr>
            <a:xfrm>
              <a:off x="7630589" y="9968296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775" name="Rectangle 774"/>
            <p:cNvSpPr/>
            <p:nvPr/>
          </p:nvSpPr>
          <p:spPr>
            <a:xfrm>
              <a:off x="7225412" y="9710101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76" name="TextBox 775"/>
            <p:cNvSpPr txBox="1"/>
            <p:nvPr/>
          </p:nvSpPr>
          <p:spPr>
            <a:xfrm>
              <a:off x="7882845" y="10365250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777" name="TextBox 776"/>
            <p:cNvSpPr txBox="1"/>
            <p:nvPr/>
          </p:nvSpPr>
          <p:spPr>
            <a:xfrm>
              <a:off x="8252136" y="10365250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778" name="Rounded Rectangle 777"/>
            <p:cNvSpPr/>
            <p:nvPr/>
          </p:nvSpPr>
          <p:spPr>
            <a:xfrm>
              <a:off x="8313063" y="105336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779" name="Rounded Rectangle 778"/>
            <p:cNvSpPr/>
            <p:nvPr/>
          </p:nvSpPr>
          <p:spPr>
            <a:xfrm>
              <a:off x="7801063" y="105336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780" name="Rounded Rectangle 779"/>
            <p:cNvSpPr/>
            <p:nvPr/>
          </p:nvSpPr>
          <p:spPr>
            <a:xfrm>
              <a:off x="7301613" y="105336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cxnSp>
          <p:nvCxnSpPr>
            <p:cNvPr id="781" name="Straight Connector 780"/>
            <p:cNvCxnSpPr/>
            <p:nvPr/>
          </p:nvCxnSpPr>
          <p:spPr>
            <a:xfrm flipV="1">
              <a:off x="11036638" y="11976117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2" name="Straight Connector 781"/>
            <p:cNvCxnSpPr/>
            <p:nvPr/>
          </p:nvCxnSpPr>
          <p:spPr>
            <a:xfrm flipV="1">
              <a:off x="11036638" y="10330112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3" name="Rectangle 782"/>
            <p:cNvSpPr/>
            <p:nvPr/>
          </p:nvSpPr>
          <p:spPr>
            <a:xfrm>
              <a:off x="36891403" y="1364430"/>
              <a:ext cx="2196000" cy="16749399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4" name="Rectangle 783"/>
            <p:cNvSpPr/>
            <p:nvPr/>
          </p:nvSpPr>
          <p:spPr>
            <a:xfrm>
              <a:off x="36891403" y="1364433"/>
              <a:ext cx="2196000" cy="464965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85" name="TextBox 784"/>
            <p:cNvSpPr txBox="1"/>
            <p:nvPr/>
          </p:nvSpPr>
          <p:spPr>
            <a:xfrm>
              <a:off x="36920143" y="1834976"/>
              <a:ext cx="2167259" cy="397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786" name="TextBox 785"/>
            <p:cNvSpPr txBox="1"/>
            <p:nvPr/>
          </p:nvSpPr>
          <p:spPr>
            <a:xfrm>
              <a:off x="36990822" y="2178654"/>
              <a:ext cx="762825" cy="59627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Consumer House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87" name="TextBox 786"/>
            <p:cNvSpPr txBox="1"/>
            <p:nvPr/>
          </p:nvSpPr>
          <p:spPr>
            <a:xfrm>
              <a:off x="38198944" y="2178654"/>
              <a:ext cx="762825" cy="29813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UK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88" name="Rectangle 787"/>
            <p:cNvSpPr/>
            <p:nvPr/>
          </p:nvSpPr>
          <p:spPr>
            <a:xfrm>
              <a:off x="4571348" y="19171981"/>
              <a:ext cx="2196000" cy="2703769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89" name="Rectangle 788"/>
            <p:cNvSpPr/>
            <p:nvPr/>
          </p:nvSpPr>
          <p:spPr>
            <a:xfrm>
              <a:off x="4571348" y="19171983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90" name="TextBox 789"/>
            <p:cNvSpPr txBox="1"/>
            <p:nvPr/>
          </p:nvSpPr>
          <p:spPr>
            <a:xfrm>
              <a:off x="4600088" y="19463438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791" name="TextBox 790"/>
            <p:cNvSpPr txBox="1"/>
            <p:nvPr/>
          </p:nvSpPr>
          <p:spPr>
            <a:xfrm>
              <a:off x="4670767" y="19676312"/>
              <a:ext cx="762825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Sales centre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92" name="TextBox 791"/>
            <p:cNvSpPr txBox="1"/>
            <p:nvPr/>
          </p:nvSpPr>
          <p:spPr>
            <a:xfrm>
              <a:off x="5878889" y="19676312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?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93" name="Rectangle 792"/>
            <p:cNvSpPr/>
            <p:nvPr/>
          </p:nvSpPr>
          <p:spPr>
            <a:xfrm>
              <a:off x="4218361" y="5207277"/>
              <a:ext cx="2196000" cy="10425400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4" name="Right Arrow 793"/>
            <p:cNvSpPr/>
            <p:nvPr/>
          </p:nvSpPr>
          <p:spPr>
            <a:xfrm flipH="1">
              <a:off x="18060356" y="17415062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795" name="Right Triangle 794"/>
            <p:cNvSpPr/>
            <p:nvPr/>
          </p:nvSpPr>
          <p:spPr>
            <a:xfrm flipH="1">
              <a:off x="18347157" y="17416222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6" name="TextBox 795"/>
            <p:cNvSpPr txBox="1"/>
            <p:nvPr/>
          </p:nvSpPr>
          <p:spPr>
            <a:xfrm>
              <a:off x="18100585" y="17400904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797" name="TextBox 796"/>
            <p:cNvSpPr txBox="1"/>
            <p:nvPr/>
          </p:nvSpPr>
          <p:spPr>
            <a:xfrm>
              <a:off x="18341373" y="17449470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798" name="TextBox 797"/>
            <p:cNvSpPr txBox="1"/>
            <p:nvPr/>
          </p:nvSpPr>
          <p:spPr>
            <a:xfrm>
              <a:off x="18334291" y="17816756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Refurbished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products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799" name="Rectangle 798"/>
            <p:cNvSpPr/>
            <p:nvPr/>
          </p:nvSpPr>
          <p:spPr>
            <a:xfrm>
              <a:off x="4218361" y="5207279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00" name="TextBox 799"/>
            <p:cNvSpPr txBox="1"/>
            <p:nvPr/>
          </p:nvSpPr>
          <p:spPr>
            <a:xfrm>
              <a:off x="4247101" y="5498734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801" name="TextBox 800"/>
            <p:cNvSpPr txBox="1"/>
            <p:nvPr/>
          </p:nvSpPr>
          <p:spPr>
            <a:xfrm>
              <a:off x="4317780" y="5711608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Factory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02" name="TextBox 801"/>
            <p:cNvSpPr txBox="1"/>
            <p:nvPr/>
          </p:nvSpPr>
          <p:spPr>
            <a:xfrm>
              <a:off x="5525902" y="5711608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China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803" name="Right Arrow 802"/>
            <p:cNvSpPr/>
            <p:nvPr/>
          </p:nvSpPr>
          <p:spPr>
            <a:xfrm>
              <a:off x="1841478" y="9792794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04" name="Right Triangle 803"/>
            <p:cNvSpPr/>
            <p:nvPr/>
          </p:nvSpPr>
          <p:spPr>
            <a:xfrm>
              <a:off x="3566599" y="9793954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5" name="Rectangle 804"/>
            <p:cNvSpPr/>
            <p:nvPr/>
          </p:nvSpPr>
          <p:spPr>
            <a:xfrm>
              <a:off x="1830907" y="9793954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6" name="TextBox 805"/>
            <p:cNvSpPr txBox="1"/>
            <p:nvPr/>
          </p:nvSpPr>
          <p:spPr>
            <a:xfrm>
              <a:off x="1881707" y="9778636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807" name="Right Arrow 806"/>
            <p:cNvSpPr/>
            <p:nvPr/>
          </p:nvSpPr>
          <p:spPr>
            <a:xfrm>
              <a:off x="1830907" y="9799226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08" name="TextBox 807"/>
            <p:cNvSpPr txBox="1"/>
            <p:nvPr/>
          </p:nvSpPr>
          <p:spPr>
            <a:xfrm>
              <a:off x="1841478" y="9869242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809" name="TextBox 808"/>
            <p:cNvSpPr txBox="1"/>
            <p:nvPr/>
          </p:nvSpPr>
          <p:spPr>
            <a:xfrm>
              <a:off x="2588351" y="10605646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810" name="TextBox 809"/>
            <p:cNvSpPr txBox="1"/>
            <p:nvPr/>
          </p:nvSpPr>
          <p:spPr>
            <a:xfrm>
              <a:off x="1841478" y="10605646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811" name="TextBox 810"/>
            <p:cNvSpPr txBox="1"/>
            <p:nvPr/>
          </p:nvSpPr>
          <p:spPr>
            <a:xfrm>
              <a:off x="1845369" y="10189953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Power Supply Unit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12" name="TextBox 811"/>
            <p:cNvSpPr txBox="1"/>
            <p:nvPr/>
          </p:nvSpPr>
          <p:spPr>
            <a:xfrm>
              <a:off x="1935927" y="1075729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13" name="TextBox 812"/>
            <p:cNvSpPr txBox="1"/>
            <p:nvPr/>
          </p:nvSpPr>
          <p:spPr>
            <a:xfrm>
              <a:off x="2815402" y="1075729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14" name="Rectangle 813"/>
            <p:cNvSpPr/>
            <p:nvPr/>
          </p:nvSpPr>
          <p:spPr>
            <a:xfrm>
              <a:off x="5260582" y="8917669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15" name="Straight Arrow Connector 814"/>
            <p:cNvCxnSpPr>
              <a:stCxn id="889" idx="2"/>
              <a:endCxn id="893" idx="0"/>
            </p:cNvCxnSpPr>
            <p:nvPr/>
          </p:nvCxnSpPr>
          <p:spPr>
            <a:xfrm>
              <a:off x="5316361" y="8336644"/>
              <a:ext cx="0" cy="1555885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6" name="Freeform 815"/>
            <p:cNvSpPr/>
            <p:nvPr/>
          </p:nvSpPr>
          <p:spPr>
            <a:xfrm>
              <a:off x="110760" y="806450"/>
              <a:ext cx="7442200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17" name="TextBox 816"/>
            <p:cNvSpPr txBox="1"/>
            <p:nvPr/>
          </p:nvSpPr>
          <p:spPr>
            <a:xfrm>
              <a:off x="3374660" y="-152400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MAKE IT</a:t>
              </a:r>
            </a:p>
          </p:txBody>
        </p:sp>
        <p:sp>
          <p:nvSpPr>
            <p:cNvPr id="818" name="Right Arrow 817"/>
            <p:cNvSpPr/>
            <p:nvPr/>
          </p:nvSpPr>
          <p:spPr>
            <a:xfrm>
              <a:off x="39327178" y="3600135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19" name="Right Triangle 818"/>
            <p:cNvSpPr/>
            <p:nvPr/>
          </p:nvSpPr>
          <p:spPr>
            <a:xfrm>
              <a:off x="41052299" y="3601295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20" name="Rectangle 819"/>
            <p:cNvSpPr/>
            <p:nvPr/>
          </p:nvSpPr>
          <p:spPr>
            <a:xfrm>
              <a:off x="39316607" y="3601295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21" name="TextBox 820"/>
            <p:cNvSpPr txBox="1"/>
            <p:nvPr/>
          </p:nvSpPr>
          <p:spPr>
            <a:xfrm>
              <a:off x="39367407" y="3585977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Waste</a:t>
              </a:r>
              <a:endParaRPr lang="en-GB" sz="1600" b="1" dirty="0"/>
            </a:p>
          </p:txBody>
        </p:sp>
        <p:sp>
          <p:nvSpPr>
            <p:cNvPr id="822" name="Right Arrow 821"/>
            <p:cNvSpPr/>
            <p:nvPr/>
          </p:nvSpPr>
          <p:spPr>
            <a:xfrm>
              <a:off x="39316607" y="3606567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23" name="TextBox 822"/>
            <p:cNvSpPr txBox="1"/>
            <p:nvPr/>
          </p:nvSpPr>
          <p:spPr>
            <a:xfrm>
              <a:off x="39327178" y="3676583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824" name="TextBox 823"/>
            <p:cNvSpPr txBox="1"/>
            <p:nvPr/>
          </p:nvSpPr>
          <p:spPr>
            <a:xfrm>
              <a:off x="39327178" y="4412987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825" name="TextBox 824"/>
            <p:cNvSpPr txBox="1"/>
            <p:nvPr/>
          </p:nvSpPr>
          <p:spPr>
            <a:xfrm>
              <a:off x="40474143" y="4412987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% to landfill:</a:t>
              </a:r>
              <a:endParaRPr lang="en-GB" sz="800" b="1" dirty="0"/>
            </a:p>
          </p:txBody>
        </p:sp>
        <p:sp>
          <p:nvSpPr>
            <p:cNvPr id="826" name="TextBox 825"/>
            <p:cNvSpPr txBox="1"/>
            <p:nvPr/>
          </p:nvSpPr>
          <p:spPr>
            <a:xfrm>
              <a:off x="39327178" y="3989062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Packaging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27" name="TextBox 826"/>
            <p:cNvSpPr txBox="1"/>
            <p:nvPr/>
          </p:nvSpPr>
          <p:spPr>
            <a:xfrm>
              <a:off x="39421628" y="4552061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28" name="TextBox 827"/>
            <p:cNvSpPr txBox="1"/>
            <p:nvPr/>
          </p:nvSpPr>
          <p:spPr>
            <a:xfrm>
              <a:off x="40289474" y="455728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29" name="Right Arrow 828"/>
            <p:cNvSpPr/>
            <p:nvPr/>
          </p:nvSpPr>
          <p:spPr>
            <a:xfrm>
              <a:off x="39329751" y="17015717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30" name="Right Triangle 829"/>
            <p:cNvSpPr/>
            <p:nvPr/>
          </p:nvSpPr>
          <p:spPr>
            <a:xfrm>
              <a:off x="41054872" y="17016877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1" name="Rectangle 830"/>
            <p:cNvSpPr/>
            <p:nvPr/>
          </p:nvSpPr>
          <p:spPr>
            <a:xfrm>
              <a:off x="39319180" y="17016877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32" name="TextBox 831"/>
            <p:cNvSpPr txBox="1"/>
            <p:nvPr/>
          </p:nvSpPr>
          <p:spPr>
            <a:xfrm>
              <a:off x="39369980" y="17001559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Waste</a:t>
              </a:r>
              <a:endParaRPr lang="en-GB" sz="1600" b="1" dirty="0"/>
            </a:p>
          </p:txBody>
        </p:sp>
        <p:sp>
          <p:nvSpPr>
            <p:cNvPr id="833" name="Right Arrow 832"/>
            <p:cNvSpPr/>
            <p:nvPr/>
          </p:nvSpPr>
          <p:spPr>
            <a:xfrm>
              <a:off x="39319180" y="17022149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34" name="TextBox 833"/>
            <p:cNvSpPr txBox="1"/>
            <p:nvPr/>
          </p:nvSpPr>
          <p:spPr>
            <a:xfrm>
              <a:off x="39329751" y="17092165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835" name="TextBox 834"/>
            <p:cNvSpPr txBox="1"/>
            <p:nvPr/>
          </p:nvSpPr>
          <p:spPr>
            <a:xfrm>
              <a:off x="39329751" y="17828569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836" name="TextBox 835"/>
            <p:cNvSpPr txBox="1"/>
            <p:nvPr/>
          </p:nvSpPr>
          <p:spPr>
            <a:xfrm>
              <a:off x="40476716" y="17828569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% to landfill:</a:t>
              </a:r>
              <a:endParaRPr lang="en-GB" sz="800" b="1" dirty="0"/>
            </a:p>
          </p:txBody>
        </p:sp>
        <p:sp>
          <p:nvSpPr>
            <p:cNvPr id="837" name="TextBox 836"/>
            <p:cNvSpPr txBox="1"/>
            <p:nvPr/>
          </p:nvSpPr>
          <p:spPr>
            <a:xfrm>
              <a:off x="39329751" y="17404644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Obsolete product  (sold again / given away)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38" name="TextBox 837"/>
            <p:cNvSpPr txBox="1"/>
            <p:nvPr/>
          </p:nvSpPr>
          <p:spPr>
            <a:xfrm>
              <a:off x="40292047" y="17972866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39" name="Rectangle 838"/>
            <p:cNvSpPr/>
            <p:nvPr/>
          </p:nvSpPr>
          <p:spPr>
            <a:xfrm>
              <a:off x="37359403" y="298576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0" name="Rectangle 839"/>
            <p:cNvSpPr/>
            <p:nvPr/>
          </p:nvSpPr>
          <p:spPr>
            <a:xfrm>
              <a:off x="37359403" y="299846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41" name="TextBox 840"/>
            <p:cNvSpPr txBox="1"/>
            <p:nvPr/>
          </p:nvSpPr>
          <p:spPr>
            <a:xfrm>
              <a:off x="37359403" y="328646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Unpack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42" name="Rectangle 841"/>
            <p:cNvSpPr/>
            <p:nvPr/>
          </p:nvSpPr>
          <p:spPr>
            <a:xfrm>
              <a:off x="37359403" y="553007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3" name="Rectangle 842"/>
            <p:cNvSpPr/>
            <p:nvPr/>
          </p:nvSpPr>
          <p:spPr>
            <a:xfrm>
              <a:off x="37359403" y="554277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44" name="Rectangle 843"/>
            <p:cNvSpPr/>
            <p:nvPr/>
          </p:nvSpPr>
          <p:spPr>
            <a:xfrm>
              <a:off x="37359403" y="553007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5" name="TextBox 844"/>
            <p:cNvSpPr txBox="1"/>
            <p:nvPr/>
          </p:nvSpPr>
          <p:spPr>
            <a:xfrm>
              <a:off x="37359403" y="583077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Install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46" name="Rectangle 845"/>
            <p:cNvSpPr/>
            <p:nvPr/>
          </p:nvSpPr>
          <p:spPr>
            <a:xfrm>
              <a:off x="37359403" y="10622836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7" name="Rectangle 846"/>
            <p:cNvSpPr/>
            <p:nvPr/>
          </p:nvSpPr>
          <p:spPr>
            <a:xfrm>
              <a:off x="37359403" y="10635536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48" name="Rectangle 847"/>
            <p:cNvSpPr/>
            <p:nvPr/>
          </p:nvSpPr>
          <p:spPr>
            <a:xfrm>
              <a:off x="37359403" y="10622836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49" name="TextBox 848"/>
            <p:cNvSpPr txBox="1"/>
            <p:nvPr/>
          </p:nvSpPr>
          <p:spPr>
            <a:xfrm>
              <a:off x="37359403" y="10923536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Use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50" name="Rectangle 849"/>
            <p:cNvSpPr/>
            <p:nvPr/>
          </p:nvSpPr>
          <p:spPr>
            <a:xfrm>
              <a:off x="37933624" y="15336408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51" name="Straight Arrow Connector 850"/>
            <p:cNvCxnSpPr/>
            <p:nvPr/>
          </p:nvCxnSpPr>
          <p:spPr>
            <a:xfrm rot="5400000">
              <a:off x="37809403" y="15531194"/>
              <a:ext cx="3600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2" name="Rectangle 851"/>
            <p:cNvSpPr/>
            <p:nvPr/>
          </p:nvSpPr>
          <p:spPr>
            <a:xfrm>
              <a:off x="37933624" y="5148400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853" name="Straight Arrow Connector 852"/>
            <p:cNvCxnSpPr/>
            <p:nvPr/>
          </p:nvCxnSpPr>
          <p:spPr>
            <a:xfrm rot="5400000">
              <a:off x="37809403" y="5343186"/>
              <a:ext cx="3600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4" name="Rectangle 853"/>
            <p:cNvSpPr/>
            <p:nvPr/>
          </p:nvSpPr>
          <p:spPr>
            <a:xfrm>
              <a:off x="5039348" y="20150757"/>
              <a:ext cx="1260000" cy="1548001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55" name="Rectangle 854"/>
            <p:cNvSpPr/>
            <p:nvPr/>
          </p:nvSpPr>
          <p:spPr>
            <a:xfrm>
              <a:off x="5039348" y="20163457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56" name="Rectangle 855"/>
            <p:cNvSpPr/>
            <p:nvPr/>
          </p:nvSpPr>
          <p:spPr>
            <a:xfrm>
              <a:off x="5039348" y="20150757"/>
              <a:ext cx="1260000" cy="1548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57" name="TextBox 856"/>
            <p:cNvSpPr txBox="1"/>
            <p:nvPr/>
          </p:nvSpPr>
          <p:spPr>
            <a:xfrm>
              <a:off x="5039348" y="20324458"/>
              <a:ext cx="1260000" cy="1247300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Sales and Promotion (Online, By phone)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  <a:p>
              <a:pPr algn="ct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58" name="Freeform 857"/>
            <p:cNvSpPr/>
            <p:nvPr/>
          </p:nvSpPr>
          <p:spPr>
            <a:xfrm>
              <a:off x="5280930" y="7917179"/>
              <a:ext cx="2872740" cy="3160373"/>
            </a:xfrm>
            <a:custGeom>
              <a:avLst/>
              <a:gdLst>
                <a:gd name="connsiteX0" fmla="*/ 0 w 2872740"/>
                <a:gd name="connsiteY0" fmla="*/ 2446020 h 2446020"/>
                <a:gd name="connsiteX1" fmla="*/ 1501140 w 2872740"/>
                <a:gd name="connsiteY1" fmla="*/ 2446020 h 2446020"/>
                <a:gd name="connsiteX2" fmla="*/ 1501140 w 2872740"/>
                <a:gd name="connsiteY2" fmla="*/ 0 h 2446020"/>
                <a:gd name="connsiteX3" fmla="*/ 2872740 w 2872740"/>
                <a:gd name="connsiteY3" fmla="*/ 0 h 2446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72740" h="2446020">
                  <a:moveTo>
                    <a:pt x="0" y="2446020"/>
                  </a:moveTo>
                  <a:lnTo>
                    <a:pt x="1501140" y="2446020"/>
                  </a:lnTo>
                  <a:lnTo>
                    <a:pt x="1501140" y="0"/>
                  </a:lnTo>
                  <a:lnTo>
                    <a:pt x="287274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9" name="Freeform 858"/>
            <p:cNvSpPr/>
            <p:nvPr/>
          </p:nvSpPr>
          <p:spPr>
            <a:xfrm>
              <a:off x="7969354" y="806450"/>
              <a:ext cx="20691371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0" name="Freeform 859"/>
            <p:cNvSpPr/>
            <p:nvPr/>
          </p:nvSpPr>
          <p:spPr>
            <a:xfrm>
              <a:off x="29431953" y="806450"/>
              <a:ext cx="10217316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1" name="Freeform 860"/>
            <p:cNvSpPr/>
            <p:nvPr/>
          </p:nvSpPr>
          <p:spPr>
            <a:xfrm>
              <a:off x="39975915" y="806450"/>
              <a:ext cx="3089275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2" name="TextBox 861"/>
            <p:cNvSpPr txBox="1"/>
            <p:nvPr/>
          </p:nvSpPr>
          <p:spPr>
            <a:xfrm>
              <a:off x="41093590" y="-152400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PASS IT ON</a:t>
              </a:r>
            </a:p>
          </p:txBody>
        </p:sp>
        <p:sp>
          <p:nvSpPr>
            <p:cNvPr id="863" name="TextBox 862"/>
            <p:cNvSpPr txBox="1"/>
            <p:nvPr/>
          </p:nvSpPr>
          <p:spPr>
            <a:xfrm>
              <a:off x="34083411" y="-152400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USE IT</a:t>
              </a:r>
            </a:p>
          </p:txBody>
        </p:sp>
        <p:sp>
          <p:nvSpPr>
            <p:cNvPr id="864" name="TextBox 863"/>
            <p:cNvSpPr txBox="1"/>
            <p:nvPr/>
          </p:nvSpPr>
          <p:spPr>
            <a:xfrm>
              <a:off x="17857839" y="-152400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DISTRIBUTE IT</a:t>
              </a:r>
            </a:p>
          </p:txBody>
        </p:sp>
        <p:sp>
          <p:nvSpPr>
            <p:cNvPr id="865" name="Right Arrow 864"/>
            <p:cNvSpPr/>
            <p:nvPr/>
          </p:nvSpPr>
          <p:spPr>
            <a:xfrm>
              <a:off x="34621048" y="11280686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66" name="Right Triangle 865"/>
            <p:cNvSpPr/>
            <p:nvPr/>
          </p:nvSpPr>
          <p:spPr>
            <a:xfrm>
              <a:off x="36346169" y="11281846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7" name="Rectangle 866"/>
            <p:cNvSpPr/>
            <p:nvPr/>
          </p:nvSpPr>
          <p:spPr>
            <a:xfrm>
              <a:off x="34610477" y="11281846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68" name="TextBox 867"/>
            <p:cNvSpPr txBox="1"/>
            <p:nvPr/>
          </p:nvSpPr>
          <p:spPr>
            <a:xfrm>
              <a:off x="34661277" y="11266528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869" name="Right Arrow 868"/>
            <p:cNvSpPr/>
            <p:nvPr/>
          </p:nvSpPr>
          <p:spPr>
            <a:xfrm>
              <a:off x="34610477" y="11287118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70" name="TextBox 869"/>
            <p:cNvSpPr txBox="1"/>
            <p:nvPr/>
          </p:nvSpPr>
          <p:spPr>
            <a:xfrm>
              <a:off x="34621048" y="11357134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871" name="TextBox 870"/>
            <p:cNvSpPr txBox="1"/>
            <p:nvPr/>
          </p:nvSpPr>
          <p:spPr>
            <a:xfrm>
              <a:off x="35367921" y="12093538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872" name="TextBox 871"/>
            <p:cNvSpPr txBox="1"/>
            <p:nvPr/>
          </p:nvSpPr>
          <p:spPr>
            <a:xfrm>
              <a:off x="34621048" y="12093538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873" name="TextBox 872"/>
            <p:cNvSpPr txBox="1"/>
            <p:nvPr/>
          </p:nvSpPr>
          <p:spPr>
            <a:xfrm>
              <a:off x="34624939" y="11677845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Electricity (in use)</a:t>
              </a:r>
            </a:p>
            <a:p>
              <a:pPr algn="ct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74" name="TextBox 873"/>
            <p:cNvSpPr txBox="1"/>
            <p:nvPr/>
          </p:nvSpPr>
          <p:spPr>
            <a:xfrm>
              <a:off x="34715497" y="12245186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75" name="TextBox 874"/>
            <p:cNvSpPr txBox="1"/>
            <p:nvPr/>
          </p:nvSpPr>
          <p:spPr>
            <a:xfrm>
              <a:off x="35594972" y="12245186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76" name="Right Arrow 875"/>
            <p:cNvSpPr/>
            <p:nvPr/>
          </p:nvSpPr>
          <p:spPr>
            <a:xfrm>
              <a:off x="34634383" y="8709924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77" name="Right Triangle 876"/>
            <p:cNvSpPr/>
            <p:nvPr/>
          </p:nvSpPr>
          <p:spPr>
            <a:xfrm>
              <a:off x="36359504" y="8711084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8" name="Rectangle 877"/>
            <p:cNvSpPr/>
            <p:nvPr/>
          </p:nvSpPr>
          <p:spPr>
            <a:xfrm>
              <a:off x="34623812" y="8711084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9" name="TextBox 878"/>
            <p:cNvSpPr txBox="1"/>
            <p:nvPr/>
          </p:nvSpPr>
          <p:spPr>
            <a:xfrm>
              <a:off x="34674612" y="8695766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880" name="Right Arrow 879"/>
            <p:cNvSpPr/>
            <p:nvPr/>
          </p:nvSpPr>
          <p:spPr>
            <a:xfrm>
              <a:off x="34623812" y="8716356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81" name="TextBox 880"/>
            <p:cNvSpPr txBox="1"/>
            <p:nvPr/>
          </p:nvSpPr>
          <p:spPr>
            <a:xfrm>
              <a:off x="34634383" y="8786372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882" name="TextBox 881"/>
            <p:cNvSpPr txBox="1"/>
            <p:nvPr/>
          </p:nvSpPr>
          <p:spPr>
            <a:xfrm>
              <a:off x="35381256" y="9522776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883" name="TextBox 882"/>
            <p:cNvSpPr txBox="1"/>
            <p:nvPr/>
          </p:nvSpPr>
          <p:spPr>
            <a:xfrm>
              <a:off x="34634383" y="9522776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884" name="TextBox 883"/>
            <p:cNvSpPr txBox="1"/>
            <p:nvPr/>
          </p:nvSpPr>
          <p:spPr>
            <a:xfrm>
              <a:off x="34638274" y="9107083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Electricity (Standby)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85" name="TextBox 884"/>
            <p:cNvSpPr txBox="1"/>
            <p:nvPr/>
          </p:nvSpPr>
          <p:spPr>
            <a:xfrm>
              <a:off x="34728832" y="967442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86" name="TextBox 885"/>
            <p:cNvSpPr txBox="1"/>
            <p:nvPr/>
          </p:nvSpPr>
          <p:spPr>
            <a:xfrm>
              <a:off x="35608307" y="967442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87" name="Rectangle 886"/>
            <p:cNvSpPr/>
            <p:nvPr/>
          </p:nvSpPr>
          <p:spPr>
            <a:xfrm>
              <a:off x="4686361" y="6176644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88" name="Rectangle 887"/>
            <p:cNvSpPr/>
            <p:nvPr/>
          </p:nvSpPr>
          <p:spPr>
            <a:xfrm>
              <a:off x="4686361" y="6189344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89" name="Rectangle 888"/>
            <p:cNvSpPr/>
            <p:nvPr/>
          </p:nvSpPr>
          <p:spPr>
            <a:xfrm>
              <a:off x="4686361" y="6176644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0" name="TextBox 889"/>
            <p:cNvSpPr txBox="1"/>
            <p:nvPr/>
          </p:nvSpPr>
          <p:spPr>
            <a:xfrm>
              <a:off x="4686361" y="6477344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Assemble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product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891" name="Rectangle 890"/>
            <p:cNvSpPr/>
            <p:nvPr/>
          </p:nvSpPr>
          <p:spPr>
            <a:xfrm>
              <a:off x="4686361" y="989252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2" name="Rectangle 891"/>
            <p:cNvSpPr/>
            <p:nvPr/>
          </p:nvSpPr>
          <p:spPr>
            <a:xfrm>
              <a:off x="4686361" y="990522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93" name="Rectangle 892"/>
            <p:cNvSpPr/>
            <p:nvPr/>
          </p:nvSpPr>
          <p:spPr>
            <a:xfrm>
              <a:off x="4686361" y="989252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4" name="TextBox 893"/>
            <p:cNvSpPr txBox="1"/>
            <p:nvPr/>
          </p:nvSpPr>
          <p:spPr>
            <a:xfrm>
              <a:off x="4686361" y="1019322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Package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product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cxnSp>
          <p:nvCxnSpPr>
            <p:cNvPr id="895" name="Straight Connector 894"/>
            <p:cNvCxnSpPr>
              <a:stCxn id="900" idx="3"/>
            </p:cNvCxnSpPr>
            <p:nvPr/>
          </p:nvCxnSpPr>
          <p:spPr>
            <a:xfrm flipV="1">
              <a:off x="3990907" y="8174165"/>
              <a:ext cx="708285" cy="643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6" name="Right Arrow 895"/>
            <p:cNvSpPr/>
            <p:nvPr/>
          </p:nvSpPr>
          <p:spPr>
            <a:xfrm>
              <a:off x="1841478" y="7551677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897" name="Right Triangle 896"/>
            <p:cNvSpPr/>
            <p:nvPr/>
          </p:nvSpPr>
          <p:spPr>
            <a:xfrm>
              <a:off x="3566599" y="7552837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8" name="Rectangle 897"/>
            <p:cNvSpPr/>
            <p:nvPr/>
          </p:nvSpPr>
          <p:spPr>
            <a:xfrm>
              <a:off x="1830907" y="7552837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9" name="TextBox 898"/>
            <p:cNvSpPr txBox="1"/>
            <p:nvPr/>
          </p:nvSpPr>
          <p:spPr>
            <a:xfrm>
              <a:off x="1881707" y="7537519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900" name="Right Arrow 899"/>
            <p:cNvSpPr/>
            <p:nvPr/>
          </p:nvSpPr>
          <p:spPr>
            <a:xfrm>
              <a:off x="1830907" y="7558109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901" name="TextBox 900"/>
            <p:cNvSpPr txBox="1"/>
            <p:nvPr/>
          </p:nvSpPr>
          <p:spPr>
            <a:xfrm>
              <a:off x="1841478" y="7628125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902" name="TextBox 901"/>
            <p:cNvSpPr txBox="1"/>
            <p:nvPr/>
          </p:nvSpPr>
          <p:spPr>
            <a:xfrm>
              <a:off x="2588351" y="8364529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903" name="TextBox 902"/>
            <p:cNvSpPr txBox="1"/>
            <p:nvPr/>
          </p:nvSpPr>
          <p:spPr>
            <a:xfrm>
              <a:off x="1841478" y="8364529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904" name="TextBox 903"/>
            <p:cNvSpPr txBox="1"/>
            <p:nvPr/>
          </p:nvSpPr>
          <p:spPr>
            <a:xfrm>
              <a:off x="1845369" y="7948836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Casing, Fittings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05" name="TextBox 904"/>
            <p:cNvSpPr txBox="1"/>
            <p:nvPr/>
          </p:nvSpPr>
          <p:spPr>
            <a:xfrm>
              <a:off x="1935927" y="851617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06" name="TextBox 905"/>
            <p:cNvSpPr txBox="1"/>
            <p:nvPr/>
          </p:nvSpPr>
          <p:spPr>
            <a:xfrm>
              <a:off x="2815402" y="851617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cxnSp>
          <p:nvCxnSpPr>
            <p:cNvPr id="907" name="Straight Connector 906"/>
            <p:cNvCxnSpPr>
              <a:stCxn id="807" idx="3"/>
            </p:cNvCxnSpPr>
            <p:nvPr/>
          </p:nvCxnSpPr>
          <p:spPr>
            <a:xfrm flipV="1">
              <a:off x="3990907" y="10415282"/>
              <a:ext cx="695454" cy="643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8" name="Rectangle 907"/>
            <p:cNvSpPr/>
            <p:nvPr/>
          </p:nvSpPr>
          <p:spPr>
            <a:xfrm>
              <a:off x="37359403" y="298576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909" name="Straight Connector 908"/>
            <p:cNvCxnSpPr/>
            <p:nvPr/>
          </p:nvCxnSpPr>
          <p:spPr>
            <a:xfrm>
              <a:off x="38619403" y="17632421"/>
              <a:ext cx="697204" cy="8144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0" name="Straight Connector 909"/>
            <p:cNvCxnSpPr/>
            <p:nvPr/>
          </p:nvCxnSpPr>
          <p:spPr>
            <a:xfrm>
              <a:off x="38619403" y="4220911"/>
              <a:ext cx="697204" cy="8144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1" name="Rectangle 910"/>
            <p:cNvSpPr/>
            <p:nvPr/>
          </p:nvSpPr>
          <p:spPr>
            <a:xfrm>
              <a:off x="37933624" y="7689918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912" name="Straight Arrow Connector 911"/>
            <p:cNvCxnSpPr/>
            <p:nvPr/>
          </p:nvCxnSpPr>
          <p:spPr>
            <a:xfrm rot="5400000">
              <a:off x="37809403" y="7884704"/>
              <a:ext cx="3600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13" name="Rectangle 912"/>
            <p:cNvSpPr/>
            <p:nvPr/>
          </p:nvSpPr>
          <p:spPr>
            <a:xfrm>
              <a:off x="37359403" y="8068227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4" name="Rectangle 913"/>
            <p:cNvSpPr/>
            <p:nvPr/>
          </p:nvSpPr>
          <p:spPr>
            <a:xfrm>
              <a:off x="37359403" y="8080927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15" name="Rectangle 914"/>
            <p:cNvSpPr/>
            <p:nvPr/>
          </p:nvSpPr>
          <p:spPr>
            <a:xfrm>
              <a:off x="37359403" y="8068227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6" name="TextBox 915"/>
            <p:cNvSpPr txBox="1"/>
            <p:nvPr/>
          </p:nvSpPr>
          <p:spPr>
            <a:xfrm>
              <a:off x="37359403" y="8368927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Leave on standby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17" name="Rectangle 916"/>
            <p:cNvSpPr/>
            <p:nvPr/>
          </p:nvSpPr>
          <p:spPr>
            <a:xfrm>
              <a:off x="37359403" y="15684225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8" name="Rectangle 917"/>
            <p:cNvSpPr/>
            <p:nvPr/>
          </p:nvSpPr>
          <p:spPr>
            <a:xfrm>
              <a:off x="37359403" y="15696925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19" name="Rectangle 918"/>
            <p:cNvSpPr/>
            <p:nvPr/>
          </p:nvSpPr>
          <p:spPr>
            <a:xfrm>
              <a:off x="37359403" y="15684225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0" name="TextBox 919"/>
            <p:cNvSpPr txBox="1"/>
            <p:nvPr/>
          </p:nvSpPr>
          <p:spPr>
            <a:xfrm>
              <a:off x="37359403" y="15984925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Discard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21" name="Rectangle 920"/>
            <p:cNvSpPr/>
            <p:nvPr/>
          </p:nvSpPr>
          <p:spPr>
            <a:xfrm>
              <a:off x="37933624" y="10238526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922" name="Straight Arrow Connector 921"/>
            <p:cNvCxnSpPr/>
            <p:nvPr/>
          </p:nvCxnSpPr>
          <p:spPr>
            <a:xfrm rot="5400000">
              <a:off x="37809403" y="10433312"/>
              <a:ext cx="3600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3" name="Rectangle 922"/>
            <p:cNvSpPr/>
            <p:nvPr/>
          </p:nvSpPr>
          <p:spPr>
            <a:xfrm>
              <a:off x="37933624" y="12783055"/>
              <a:ext cx="111558" cy="384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924" name="Straight Arrow Connector 923"/>
            <p:cNvCxnSpPr/>
            <p:nvPr/>
          </p:nvCxnSpPr>
          <p:spPr>
            <a:xfrm rot="5400000">
              <a:off x="37809403" y="12977841"/>
              <a:ext cx="360000" cy="0"/>
            </a:xfrm>
            <a:prstGeom prst="straightConnector1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5" name="Rectangle 924"/>
            <p:cNvSpPr/>
            <p:nvPr/>
          </p:nvSpPr>
          <p:spPr>
            <a:xfrm>
              <a:off x="37359403" y="13188175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6" name="Rectangle 925"/>
            <p:cNvSpPr/>
            <p:nvPr/>
          </p:nvSpPr>
          <p:spPr>
            <a:xfrm>
              <a:off x="37359403" y="13200875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27" name="Rectangle 926"/>
            <p:cNvSpPr/>
            <p:nvPr/>
          </p:nvSpPr>
          <p:spPr>
            <a:xfrm>
              <a:off x="37359403" y="13188175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28" name="TextBox 927"/>
            <p:cNvSpPr txBox="1"/>
            <p:nvPr/>
          </p:nvSpPr>
          <p:spPr>
            <a:xfrm>
              <a:off x="37359403" y="13488875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Fix / 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Maintain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cxnSp>
          <p:nvCxnSpPr>
            <p:cNvPr id="929" name="Straight Connector 928"/>
            <p:cNvCxnSpPr/>
            <p:nvPr/>
          </p:nvCxnSpPr>
          <p:spPr>
            <a:xfrm>
              <a:off x="36783812" y="11906162"/>
              <a:ext cx="526628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0" name="Straight Connector 929"/>
            <p:cNvCxnSpPr/>
            <p:nvPr/>
          </p:nvCxnSpPr>
          <p:spPr>
            <a:xfrm>
              <a:off x="36783812" y="9332412"/>
              <a:ext cx="526628" cy="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1" name="Rectangle 930"/>
            <p:cNvSpPr/>
            <p:nvPr/>
          </p:nvSpPr>
          <p:spPr>
            <a:xfrm>
              <a:off x="29507922" y="19171983"/>
              <a:ext cx="2196000" cy="2650891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2" name="Rectangle 931"/>
            <p:cNvSpPr/>
            <p:nvPr/>
          </p:nvSpPr>
          <p:spPr>
            <a:xfrm>
              <a:off x="29507922" y="19171985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33" name="TextBox 932"/>
            <p:cNvSpPr txBox="1"/>
            <p:nvPr/>
          </p:nvSpPr>
          <p:spPr>
            <a:xfrm>
              <a:off x="29536662" y="19463440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934" name="TextBox 933"/>
            <p:cNvSpPr txBox="1"/>
            <p:nvPr/>
          </p:nvSpPr>
          <p:spPr>
            <a:xfrm>
              <a:off x="29607341" y="19676314"/>
              <a:ext cx="104926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Customer service centre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35" name="TextBox 934"/>
            <p:cNvSpPr txBox="1"/>
            <p:nvPr/>
          </p:nvSpPr>
          <p:spPr>
            <a:xfrm>
              <a:off x="30815463" y="19676314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?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36" name="Rectangle 935"/>
            <p:cNvSpPr/>
            <p:nvPr/>
          </p:nvSpPr>
          <p:spPr>
            <a:xfrm>
              <a:off x="29975922" y="20150759"/>
              <a:ext cx="1260000" cy="155835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7" name="Rectangle 936"/>
            <p:cNvSpPr/>
            <p:nvPr/>
          </p:nvSpPr>
          <p:spPr>
            <a:xfrm>
              <a:off x="29975922" y="2016345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38" name="Rectangle 937"/>
            <p:cNvSpPr/>
            <p:nvPr/>
          </p:nvSpPr>
          <p:spPr>
            <a:xfrm>
              <a:off x="29975922" y="20150759"/>
              <a:ext cx="1260000" cy="155835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39" name="Right Arrow 938"/>
            <p:cNvSpPr/>
            <p:nvPr/>
          </p:nvSpPr>
          <p:spPr>
            <a:xfrm>
              <a:off x="39327178" y="9845945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940" name="Right Triangle 939"/>
            <p:cNvSpPr/>
            <p:nvPr/>
          </p:nvSpPr>
          <p:spPr>
            <a:xfrm>
              <a:off x="41052299" y="9847105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1" name="Rectangle 940"/>
            <p:cNvSpPr/>
            <p:nvPr/>
          </p:nvSpPr>
          <p:spPr>
            <a:xfrm>
              <a:off x="39316607" y="9847105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42" name="TextBox 941"/>
            <p:cNvSpPr txBox="1"/>
            <p:nvPr/>
          </p:nvSpPr>
          <p:spPr>
            <a:xfrm>
              <a:off x="39367407" y="9831787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Waste</a:t>
              </a:r>
              <a:endParaRPr lang="en-GB" sz="1600" b="1" dirty="0"/>
            </a:p>
          </p:txBody>
        </p:sp>
        <p:sp>
          <p:nvSpPr>
            <p:cNvPr id="943" name="Right Arrow 942"/>
            <p:cNvSpPr/>
            <p:nvPr/>
          </p:nvSpPr>
          <p:spPr>
            <a:xfrm>
              <a:off x="39316607" y="9852377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944" name="TextBox 943"/>
            <p:cNvSpPr txBox="1"/>
            <p:nvPr/>
          </p:nvSpPr>
          <p:spPr>
            <a:xfrm>
              <a:off x="39327178" y="9922393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945" name="TextBox 944"/>
            <p:cNvSpPr txBox="1"/>
            <p:nvPr/>
          </p:nvSpPr>
          <p:spPr>
            <a:xfrm>
              <a:off x="39327178" y="10573063"/>
              <a:ext cx="558166" cy="211104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946" name="TextBox 945"/>
            <p:cNvSpPr txBox="1"/>
            <p:nvPr/>
          </p:nvSpPr>
          <p:spPr>
            <a:xfrm>
              <a:off x="40474143" y="10573063"/>
              <a:ext cx="1106121" cy="21110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% refurbished:</a:t>
              </a:r>
              <a:endParaRPr lang="en-GB" sz="800" b="1" dirty="0"/>
            </a:p>
          </p:txBody>
        </p:sp>
        <p:sp>
          <p:nvSpPr>
            <p:cNvPr id="947" name="TextBox 946"/>
            <p:cNvSpPr txBox="1"/>
            <p:nvPr/>
          </p:nvSpPr>
          <p:spPr>
            <a:xfrm>
              <a:off x="39327178" y="10181524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Failed product 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(+ No Fault  Founds)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48" name="TextBox 947"/>
            <p:cNvSpPr txBox="1"/>
            <p:nvPr/>
          </p:nvSpPr>
          <p:spPr>
            <a:xfrm>
              <a:off x="39403378" y="10803205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49" name="TextBox 948"/>
            <p:cNvSpPr txBox="1"/>
            <p:nvPr/>
          </p:nvSpPr>
          <p:spPr>
            <a:xfrm>
              <a:off x="40311097" y="10792471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950" name="Rectangle 949"/>
            <p:cNvSpPr/>
            <p:nvPr/>
          </p:nvSpPr>
          <p:spPr>
            <a:xfrm>
              <a:off x="203470" y="9792792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51" name="Rectangle 950"/>
            <p:cNvSpPr/>
            <p:nvPr/>
          </p:nvSpPr>
          <p:spPr>
            <a:xfrm>
              <a:off x="206646" y="9776811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52" name="TextBox 951"/>
            <p:cNvSpPr txBox="1"/>
            <p:nvPr/>
          </p:nvSpPr>
          <p:spPr>
            <a:xfrm>
              <a:off x="288804" y="10447940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953" name="TextBox 952"/>
            <p:cNvSpPr txBox="1"/>
            <p:nvPr/>
          </p:nvSpPr>
          <p:spPr>
            <a:xfrm>
              <a:off x="608647" y="10050986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954" name="Rectangle 953"/>
            <p:cNvSpPr/>
            <p:nvPr/>
          </p:nvSpPr>
          <p:spPr>
            <a:xfrm>
              <a:off x="203470" y="9792791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55" name="TextBox 954"/>
            <p:cNvSpPr txBox="1"/>
            <p:nvPr/>
          </p:nvSpPr>
          <p:spPr>
            <a:xfrm>
              <a:off x="860903" y="10447940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956" name="TextBox 955"/>
            <p:cNvSpPr txBox="1"/>
            <p:nvPr/>
          </p:nvSpPr>
          <p:spPr>
            <a:xfrm>
              <a:off x="1230194" y="10447940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957" name="Rounded Rectangle 956"/>
            <p:cNvSpPr/>
            <p:nvPr/>
          </p:nvSpPr>
          <p:spPr>
            <a:xfrm>
              <a:off x="1291121" y="1061638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58" name="Rounded Rectangle 957"/>
            <p:cNvSpPr/>
            <p:nvPr/>
          </p:nvSpPr>
          <p:spPr>
            <a:xfrm>
              <a:off x="779121" y="1061638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59" name="Rounded Rectangle 958"/>
            <p:cNvSpPr/>
            <p:nvPr/>
          </p:nvSpPr>
          <p:spPr>
            <a:xfrm>
              <a:off x="279671" y="1061638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grpSp>
          <p:nvGrpSpPr>
            <p:cNvPr id="960" name="Group 959"/>
            <p:cNvGrpSpPr/>
            <p:nvPr/>
          </p:nvGrpSpPr>
          <p:grpSpPr>
            <a:xfrm>
              <a:off x="203470" y="14515129"/>
              <a:ext cx="4495722" cy="1278933"/>
              <a:chOff x="203470" y="13257829"/>
              <a:chExt cx="4495722" cy="1278933"/>
            </a:xfrm>
          </p:grpSpPr>
          <p:sp>
            <p:nvSpPr>
              <p:cNvPr id="1328" name="Right Arrow 1327"/>
              <p:cNvSpPr/>
              <p:nvPr/>
            </p:nvSpPr>
            <p:spPr>
              <a:xfrm>
                <a:off x="1841478" y="13273812"/>
                <a:ext cx="2149429" cy="1244976"/>
              </a:xfrm>
              <a:prstGeom prst="rightArrow">
                <a:avLst>
                  <a:gd name="adj1" fmla="val 100000"/>
                  <a:gd name="adj2" fmla="val 32724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329" name="Right Triangle 1328"/>
              <p:cNvSpPr/>
              <p:nvPr/>
            </p:nvSpPr>
            <p:spPr>
              <a:xfrm>
                <a:off x="3566599" y="13274972"/>
                <a:ext cx="125211" cy="216000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30" name="Rectangle 1329"/>
              <p:cNvSpPr/>
              <p:nvPr/>
            </p:nvSpPr>
            <p:spPr>
              <a:xfrm>
                <a:off x="1830907" y="13274972"/>
                <a:ext cx="1735692" cy="216000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31" name="TextBox 1330"/>
              <p:cNvSpPr txBox="1"/>
              <p:nvPr/>
            </p:nvSpPr>
            <p:spPr>
              <a:xfrm>
                <a:off x="1881707" y="13259654"/>
                <a:ext cx="17484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600" b="1" dirty="0" smtClean="0"/>
                  <a:t>Thing</a:t>
                </a:r>
                <a:endParaRPr lang="en-GB" sz="1600" b="1" dirty="0"/>
              </a:p>
            </p:txBody>
          </p:sp>
          <p:sp>
            <p:nvSpPr>
              <p:cNvPr id="1332" name="Right Arrow 1331"/>
              <p:cNvSpPr/>
              <p:nvPr/>
            </p:nvSpPr>
            <p:spPr>
              <a:xfrm>
                <a:off x="1830907" y="13280244"/>
                <a:ext cx="2160000" cy="1244976"/>
              </a:xfrm>
              <a:prstGeom prst="rightArrow">
                <a:avLst>
                  <a:gd name="adj1" fmla="val 100000"/>
                  <a:gd name="adj2" fmla="val 3327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333" name="TextBox 1332"/>
              <p:cNvSpPr txBox="1"/>
              <p:nvPr/>
            </p:nvSpPr>
            <p:spPr>
              <a:xfrm>
                <a:off x="1841478" y="13350260"/>
                <a:ext cx="51328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00" b="1" dirty="0" smtClean="0">
                  <a:cs typeface="MV Boli" pitchFamily="2" charset="0"/>
                </a:endParaRPr>
              </a:p>
              <a:p>
                <a:r>
                  <a:rPr lang="en-GB" sz="1000" b="1" dirty="0" smtClean="0">
                    <a:cs typeface="MV Boli" pitchFamily="2" charset="0"/>
                  </a:rPr>
                  <a:t>What:</a:t>
                </a:r>
                <a:endParaRPr lang="en-GB" sz="1000" b="1" dirty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>
                  <a:cs typeface="MV Boli" pitchFamily="2" charset="0"/>
                </a:endParaRPr>
              </a:p>
            </p:txBody>
          </p:sp>
          <p:sp>
            <p:nvSpPr>
              <p:cNvPr id="1334" name="TextBox 1333"/>
              <p:cNvSpPr txBox="1"/>
              <p:nvPr/>
            </p:nvSpPr>
            <p:spPr>
              <a:xfrm>
                <a:off x="2588351" y="14086664"/>
                <a:ext cx="1106121" cy="44285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GB" sz="800" b="1" dirty="0" smtClean="0"/>
                  <a:t>Recycled content (%):</a:t>
                </a:r>
                <a:endParaRPr lang="en-GB" sz="800" b="1" dirty="0"/>
              </a:p>
            </p:txBody>
          </p:sp>
          <p:sp>
            <p:nvSpPr>
              <p:cNvPr id="1335" name="TextBox 1334"/>
              <p:cNvSpPr txBox="1"/>
              <p:nvPr/>
            </p:nvSpPr>
            <p:spPr>
              <a:xfrm>
                <a:off x="1841478" y="14086664"/>
                <a:ext cx="558166" cy="44285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r>
                  <a:rPr lang="en-GB" sz="800" b="1" dirty="0" smtClean="0"/>
                  <a:t>Amount:</a:t>
                </a:r>
                <a:endParaRPr lang="en-GB" sz="800" b="1" dirty="0"/>
              </a:p>
            </p:txBody>
          </p:sp>
          <p:sp>
            <p:nvSpPr>
              <p:cNvPr id="1336" name="TextBox 1335"/>
              <p:cNvSpPr txBox="1"/>
              <p:nvPr/>
            </p:nvSpPr>
            <p:spPr>
              <a:xfrm>
                <a:off x="1845369" y="13670971"/>
                <a:ext cx="1940595" cy="491935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Electricity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337" name="TextBox 1336"/>
              <p:cNvSpPr txBox="1"/>
              <p:nvPr/>
            </p:nvSpPr>
            <p:spPr>
              <a:xfrm>
                <a:off x="1935927" y="142383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338" name="TextBox 1337"/>
              <p:cNvSpPr txBox="1"/>
              <p:nvPr/>
            </p:nvSpPr>
            <p:spPr>
              <a:xfrm>
                <a:off x="2815402" y="142383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r"/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cxnSp>
            <p:nvCxnSpPr>
              <p:cNvPr id="1339" name="Straight Connector 1338"/>
              <p:cNvCxnSpPr/>
              <p:nvPr/>
            </p:nvCxnSpPr>
            <p:spPr>
              <a:xfrm flipV="1">
                <a:off x="3990907" y="13893084"/>
                <a:ext cx="708285" cy="6432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0" name="Rectangle 1339"/>
              <p:cNvSpPr/>
              <p:nvPr/>
            </p:nvSpPr>
            <p:spPr>
              <a:xfrm>
                <a:off x="203470" y="13273810"/>
                <a:ext cx="1555751" cy="1251410"/>
              </a:xfrm>
              <a:prstGeom prst="rect">
                <a:avLst/>
              </a:prstGeom>
              <a:solidFill>
                <a:schemeClr val="bg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41" name="Rectangle 1340"/>
              <p:cNvSpPr/>
              <p:nvPr/>
            </p:nvSpPr>
            <p:spPr>
              <a:xfrm>
                <a:off x="206646" y="13257829"/>
                <a:ext cx="1552576" cy="216000"/>
              </a:xfrm>
              <a:prstGeom prst="rect">
                <a:avLst/>
              </a:prstGeom>
              <a:solidFill>
                <a:srgbClr val="F2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2400" bIns="0" rtlCol="0" anchor="ctr" anchorCtr="0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A</a:t>
                </a:r>
                <a:r>
                  <a:rPr lang="en-GB" sz="1600" b="1" dirty="0" smtClean="0">
                    <a:solidFill>
                      <a:schemeClr val="tx1"/>
                    </a:solidFill>
                  </a:rPr>
                  <a:t>ction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2" name="TextBox 1341"/>
              <p:cNvSpPr txBox="1"/>
              <p:nvPr/>
            </p:nvSpPr>
            <p:spPr>
              <a:xfrm>
                <a:off x="288804" y="13928958"/>
                <a:ext cx="38151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Carbon</a:t>
                </a:r>
              </a:p>
            </p:txBody>
          </p:sp>
          <p:sp>
            <p:nvSpPr>
              <p:cNvPr id="1343" name="TextBox 1342"/>
              <p:cNvSpPr txBox="1"/>
              <p:nvPr/>
            </p:nvSpPr>
            <p:spPr>
              <a:xfrm>
                <a:off x="608647" y="13532004"/>
                <a:ext cx="7453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Produce &amp;</a:t>
                </a:r>
              </a:p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Transport</a:t>
                </a:r>
              </a:p>
            </p:txBody>
          </p:sp>
          <p:sp>
            <p:nvSpPr>
              <p:cNvPr id="1344" name="Rectangle 1343"/>
              <p:cNvSpPr/>
              <p:nvPr/>
            </p:nvSpPr>
            <p:spPr>
              <a:xfrm>
                <a:off x="203470" y="13273809"/>
                <a:ext cx="1555751" cy="12514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45" name="TextBox 1344"/>
              <p:cNvSpPr txBox="1"/>
              <p:nvPr/>
            </p:nvSpPr>
            <p:spPr>
              <a:xfrm>
                <a:off x="860903" y="13928958"/>
                <a:ext cx="23243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Cost</a:t>
                </a:r>
              </a:p>
            </p:txBody>
          </p:sp>
          <p:sp>
            <p:nvSpPr>
              <p:cNvPr id="1346" name="TextBox 1345"/>
              <p:cNvSpPr txBox="1"/>
              <p:nvPr/>
            </p:nvSpPr>
            <p:spPr>
              <a:xfrm>
                <a:off x="1230194" y="13928958"/>
                <a:ext cx="49372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Influence</a:t>
                </a:r>
              </a:p>
            </p:txBody>
          </p:sp>
          <p:sp>
            <p:nvSpPr>
              <p:cNvPr id="1347" name="Rounded Rectangle 1346"/>
              <p:cNvSpPr/>
              <p:nvPr/>
            </p:nvSpPr>
            <p:spPr>
              <a:xfrm>
                <a:off x="129112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48" name="Rounded Rectangle 1347"/>
              <p:cNvSpPr/>
              <p:nvPr/>
            </p:nvSpPr>
            <p:spPr>
              <a:xfrm>
                <a:off x="77912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49" name="Rounded Rectangle 1348"/>
              <p:cNvSpPr/>
              <p:nvPr/>
            </p:nvSpPr>
            <p:spPr>
              <a:xfrm>
                <a:off x="27967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</p:grpSp>
        <p:sp>
          <p:nvSpPr>
            <p:cNvPr id="961" name="Rectangle 960"/>
            <p:cNvSpPr/>
            <p:nvPr/>
          </p:nvSpPr>
          <p:spPr>
            <a:xfrm>
              <a:off x="32996374" y="8732337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62" name="Rectangle 961"/>
            <p:cNvSpPr/>
            <p:nvPr/>
          </p:nvSpPr>
          <p:spPr>
            <a:xfrm>
              <a:off x="32999550" y="8716356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63" name="TextBox 962"/>
            <p:cNvSpPr txBox="1"/>
            <p:nvPr/>
          </p:nvSpPr>
          <p:spPr>
            <a:xfrm>
              <a:off x="33081708" y="9387485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964" name="TextBox 963"/>
            <p:cNvSpPr txBox="1"/>
            <p:nvPr/>
          </p:nvSpPr>
          <p:spPr>
            <a:xfrm>
              <a:off x="33401551" y="8990531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965" name="Rectangle 964"/>
            <p:cNvSpPr/>
            <p:nvPr/>
          </p:nvSpPr>
          <p:spPr>
            <a:xfrm>
              <a:off x="32996374" y="8732336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66" name="TextBox 965"/>
            <p:cNvSpPr txBox="1"/>
            <p:nvPr/>
          </p:nvSpPr>
          <p:spPr>
            <a:xfrm>
              <a:off x="33653807" y="9387485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967" name="TextBox 966"/>
            <p:cNvSpPr txBox="1"/>
            <p:nvPr/>
          </p:nvSpPr>
          <p:spPr>
            <a:xfrm>
              <a:off x="34023098" y="9387485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968" name="Rounded Rectangle 967"/>
            <p:cNvSpPr/>
            <p:nvPr/>
          </p:nvSpPr>
          <p:spPr>
            <a:xfrm>
              <a:off x="34084025" y="955593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69" name="Rounded Rectangle 968"/>
            <p:cNvSpPr/>
            <p:nvPr/>
          </p:nvSpPr>
          <p:spPr>
            <a:xfrm>
              <a:off x="33572025" y="955593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70" name="Rounded Rectangle 969"/>
            <p:cNvSpPr/>
            <p:nvPr/>
          </p:nvSpPr>
          <p:spPr>
            <a:xfrm>
              <a:off x="33072575" y="955593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71" name="Rectangle 970"/>
            <p:cNvSpPr/>
            <p:nvPr/>
          </p:nvSpPr>
          <p:spPr>
            <a:xfrm>
              <a:off x="41548291" y="9868358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72" name="Rectangle 971"/>
            <p:cNvSpPr/>
            <p:nvPr/>
          </p:nvSpPr>
          <p:spPr>
            <a:xfrm>
              <a:off x="41551467" y="9852377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73" name="TextBox 972"/>
            <p:cNvSpPr txBox="1"/>
            <p:nvPr/>
          </p:nvSpPr>
          <p:spPr>
            <a:xfrm>
              <a:off x="41633625" y="10523506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974" name="Rectangle 973"/>
            <p:cNvSpPr/>
            <p:nvPr/>
          </p:nvSpPr>
          <p:spPr>
            <a:xfrm>
              <a:off x="41548291" y="9868357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75" name="TextBox 974"/>
            <p:cNvSpPr txBox="1"/>
            <p:nvPr/>
          </p:nvSpPr>
          <p:spPr>
            <a:xfrm>
              <a:off x="42205724" y="10523506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976" name="TextBox 975"/>
            <p:cNvSpPr txBox="1"/>
            <p:nvPr/>
          </p:nvSpPr>
          <p:spPr>
            <a:xfrm>
              <a:off x="42575015" y="10523506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977" name="Rounded Rectangle 976"/>
            <p:cNvSpPr/>
            <p:nvPr/>
          </p:nvSpPr>
          <p:spPr>
            <a:xfrm>
              <a:off x="42635942" y="106919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78" name="Rounded Rectangle 977"/>
            <p:cNvSpPr/>
            <p:nvPr/>
          </p:nvSpPr>
          <p:spPr>
            <a:xfrm>
              <a:off x="42123942" y="106919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79" name="Rounded Rectangle 978"/>
            <p:cNvSpPr/>
            <p:nvPr/>
          </p:nvSpPr>
          <p:spPr>
            <a:xfrm>
              <a:off x="41624492" y="106919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980" name="Rectangle 979"/>
            <p:cNvSpPr/>
            <p:nvPr/>
          </p:nvSpPr>
          <p:spPr>
            <a:xfrm>
              <a:off x="32996374" y="11303099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81" name="Rectangle 980"/>
            <p:cNvSpPr/>
            <p:nvPr/>
          </p:nvSpPr>
          <p:spPr>
            <a:xfrm>
              <a:off x="32999550" y="11287118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82" name="TextBox 981"/>
            <p:cNvSpPr txBox="1"/>
            <p:nvPr/>
          </p:nvSpPr>
          <p:spPr>
            <a:xfrm>
              <a:off x="33081708" y="11958247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983" name="TextBox 982"/>
            <p:cNvSpPr txBox="1"/>
            <p:nvPr/>
          </p:nvSpPr>
          <p:spPr>
            <a:xfrm>
              <a:off x="33401551" y="11561293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984" name="Rectangle 983"/>
            <p:cNvSpPr/>
            <p:nvPr/>
          </p:nvSpPr>
          <p:spPr>
            <a:xfrm>
              <a:off x="32996374" y="11303098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85" name="TextBox 984"/>
            <p:cNvSpPr txBox="1"/>
            <p:nvPr/>
          </p:nvSpPr>
          <p:spPr>
            <a:xfrm>
              <a:off x="33653807" y="11958247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986" name="TextBox 985"/>
            <p:cNvSpPr txBox="1"/>
            <p:nvPr/>
          </p:nvSpPr>
          <p:spPr>
            <a:xfrm>
              <a:off x="34023098" y="11958247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987" name="Rounded Rectangle 986"/>
            <p:cNvSpPr/>
            <p:nvPr/>
          </p:nvSpPr>
          <p:spPr>
            <a:xfrm>
              <a:off x="34084025" y="12126695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88" name="Rounded Rectangle 987"/>
            <p:cNvSpPr/>
            <p:nvPr/>
          </p:nvSpPr>
          <p:spPr>
            <a:xfrm>
              <a:off x="33572025" y="12126695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89" name="Rounded Rectangle 988"/>
            <p:cNvSpPr/>
            <p:nvPr/>
          </p:nvSpPr>
          <p:spPr>
            <a:xfrm>
              <a:off x="33072575" y="12126695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990" name="Rectangle 989"/>
            <p:cNvSpPr/>
            <p:nvPr/>
          </p:nvSpPr>
          <p:spPr>
            <a:xfrm>
              <a:off x="41548291" y="3622548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91" name="Rectangle 990"/>
            <p:cNvSpPr/>
            <p:nvPr/>
          </p:nvSpPr>
          <p:spPr>
            <a:xfrm>
              <a:off x="41551467" y="3606567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992" name="TextBox 991"/>
            <p:cNvSpPr txBox="1"/>
            <p:nvPr/>
          </p:nvSpPr>
          <p:spPr>
            <a:xfrm>
              <a:off x="41633625" y="4277696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993" name="TextBox 992"/>
            <p:cNvSpPr txBox="1"/>
            <p:nvPr/>
          </p:nvSpPr>
          <p:spPr>
            <a:xfrm>
              <a:off x="41753092" y="10126552"/>
              <a:ext cx="11461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 &amp; 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Process / Store</a:t>
              </a:r>
            </a:p>
          </p:txBody>
        </p:sp>
        <p:sp>
          <p:nvSpPr>
            <p:cNvPr id="994" name="Rectangle 993"/>
            <p:cNvSpPr/>
            <p:nvPr/>
          </p:nvSpPr>
          <p:spPr>
            <a:xfrm>
              <a:off x="41548291" y="3622547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95" name="TextBox 994"/>
            <p:cNvSpPr txBox="1"/>
            <p:nvPr/>
          </p:nvSpPr>
          <p:spPr>
            <a:xfrm>
              <a:off x="42205724" y="4277696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996" name="TextBox 995"/>
            <p:cNvSpPr txBox="1"/>
            <p:nvPr/>
          </p:nvSpPr>
          <p:spPr>
            <a:xfrm>
              <a:off x="42575015" y="4277696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997" name="Rounded Rectangle 996"/>
            <p:cNvSpPr/>
            <p:nvPr/>
          </p:nvSpPr>
          <p:spPr>
            <a:xfrm>
              <a:off x="42635942" y="444614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98" name="Rounded Rectangle 997"/>
            <p:cNvSpPr/>
            <p:nvPr/>
          </p:nvSpPr>
          <p:spPr>
            <a:xfrm>
              <a:off x="42123942" y="444614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999" name="Rounded Rectangle 998"/>
            <p:cNvSpPr/>
            <p:nvPr/>
          </p:nvSpPr>
          <p:spPr>
            <a:xfrm>
              <a:off x="41624492" y="444614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00" name="Rectangle 999"/>
            <p:cNvSpPr/>
            <p:nvPr/>
          </p:nvSpPr>
          <p:spPr>
            <a:xfrm>
              <a:off x="41548291" y="17015715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01" name="Rectangle 1000"/>
            <p:cNvSpPr/>
            <p:nvPr/>
          </p:nvSpPr>
          <p:spPr>
            <a:xfrm>
              <a:off x="41551467" y="16999734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02" name="TextBox 1001"/>
            <p:cNvSpPr txBox="1"/>
            <p:nvPr/>
          </p:nvSpPr>
          <p:spPr>
            <a:xfrm>
              <a:off x="41633625" y="17670863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003" name="Rectangle 1002"/>
            <p:cNvSpPr/>
            <p:nvPr/>
          </p:nvSpPr>
          <p:spPr>
            <a:xfrm>
              <a:off x="41548291" y="17015714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04" name="TextBox 1003"/>
            <p:cNvSpPr txBox="1"/>
            <p:nvPr/>
          </p:nvSpPr>
          <p:spPr>
            <a:xfrm>
              <a:off x="42205724" y="17670863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005" name="TextBox 1004"/>
            <p:cNvSpPr txBox="1"/>
            <p:nvPr/>
          </p:nvSpPr>
          <p:spPr>
            <a:xfrm>
              <a:off x="42575015" y="17670863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006" name="Rounded Rectangle 1005"/>
            <p:cNvSpPr/>
            <p:nvPr/>
          </p:nvSpPr>
          <p:spPr>
            <a:xfrm>
              <a:off x="42635942" y="178393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07" name="Rounded Rectangle 1006"/>
            <p:cNvSpPr/>
            <p:nvPr/>
          </p:nvSpPr>
          <p:spPr>
            <a:xfrm>
              <a:off x="42123942" y="178393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08" name="Rounded Rectangle 1007"/>
            <p:cNvSpPr/>
            <p:nvPr/>
          </p:nvSpPr>
          <p:spPr>
            <a:xfrm>
              <a:off x="41624492" y="1783931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09" name="Rectangle 1008"/>
            <p:cNvSpPr/>
            <p:nvPr/>
          </p:nvSpPr>
          <p:spPr>
            <a:xfrm>
              <a:off x="203470" y="7567658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10" name="Rectangle 1009"/>
            <p:cNvSpPr/>
            <p:nvPr/>
          </p:nvSpPr>
          <p:spPr>
            <a:xfrm>
              <a:off x="206646" y="7551677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11" name="TextBox 1010"/>
            <p:cNvSpPr txBox="1"/>
            <p:nvPr/>
          </p:nvSpPr>
          <p:spPr>
            <a:xfrm>
              <a:off x="288804" y="8222806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012" name="TextBox 1011"/>
            <p:cNvSpPr txBox="1"/>
            <p:nvPr/>
          </p:nvSpPr>
          <p:spPr>
            <a:xfrm>
              <a:off x="608647" y="7825852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013" name="Rectangle 1012"/>
            <p:cNvSpPr/>
            <p:nvPr/>
          </p:nvSpPr>
          <p:spPr>
            <a:xfrm>
              <a:off x="203470" y="7567657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14" name="TextBox 1013"/>
            <p:cNvSpPr txBox="1"/>
            <p:nvPr/>
          </p:nvSpPr>
          <p:spPr>
            <a:xfrm>
              <a:off x="860903" y="8222806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015" name="TextBox 1014"/>
            <p:cNvSpPr txBox="1"/>
            <p:nvPr/>
          </p:nvSpPr>
          <p:spPr>
            <a:xfrm>
              <a:off x="1230194" y="8222806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016" name="Rounded Rectangle 1015"/>
            <p:cNvSpPr/>
            <p:nvPr/>
          </p:nvSpPr>
          <p:spPr>
            <a:xfrm>
              <a:off x="1291121" y="83912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17" name="Rounded Rectangle 1016"/>
            <p:cNvSpPr/>
            <p:nvPr/>
          </p:nvSpPr>
          <p:spPr>
            <a:xfrm>
              <a:off x="779121" y="83912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18" name="Rounded Rectangle 1017"/>
            <p:cNvSpPr/>
            <p:nvPr/>
          </p:nvSpPr>
          <p:spPr>
            <a:xfrm>
              <a:off x="279671" y="8391254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cxnSp>
          <p:nvCxnSpPr>
            <p:cNvPr id="1019" name="Straight Connector 1018"/>
            <p:cNvCxnSpPr>
              <a:stCxn id="1024" idx="3"/>
            </p:cNvCxnSpPr>
            <p:nvPr/>
          </p:nvCxnSpPr>
          <p:spPr>
            <a:xfrm flipV="1">
              <a:off x="3990907" y="6621353"/>
              <a:ext cx="708285" cy="6432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0" name="Right Arrow 1019"/>
            <p:cNvSpPr/>
            <p:nvPr/>
          </p:nvSpPr>
          <p:spPr>
            <a:xfrm>
              <a:off x="1841478" y="5998865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21" name="Right Triangle 1020"/>
            <p:cNvSpPr/>
            <p:nvPr/>
          </p:nvSpPr>
          <p:spPr>
            <a:xfrm>
              <a:off x="3566599" y="6000025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22" name="Rectangle 1021"/>
            <p:cNvSpPr/>
            <p:nvPr/>
          </p:nvSpPr>
          <p:spPr>
            <a:xfrm>
              <a:off x="1830907" y="6000025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23" name="TextBox 1022"/>
            <p:cNvSpPr txBox="1"/>
            <p:nvPr/>
          </p:nvSpPr>
          <p:spPr>
            <a:xfrm>
              <a:off x="1881707" y="5984707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024" name="Right Arrow 1023"/>
            <p:cNvSpPr/>
            <p:nvPr/>
          </p:nvSpPr>
          <p:spPr>
            <a:xfrm>
              <a:off x="1830907" y="6005297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25" name="TextBox 1024"/>
            <p:cNvSpPr txBox="1"/>
            <p:nvPr/>
          </p:nvSpPr>
          <p:spPr>
            <a:xfrm>
              <a:off x="1841478" y="6075313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026" name="TextBox 1025"/>
            <p:cNvSpPr txBox="1"/>
            <p:nvPr/>
          </p:nvSpPr>
          <p:spPr>
            <a:xfrm>
              <a:off x="2588351" y="6811717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027" name="TextBox 1026"/>
            <p:cNvSpPr txBox="1"/>
            <p:nvPr/>
          </p:nvSpPr>
          <p:spPr>
            <a:xfrm>
              <a:off x="1841478" y="6811717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028" name="TextBox 1027"/>
            <p:cNvSpPr txBox="1"/>
            <p:nvPr/>
          </p:nvSpPr>
          <p:spPr>
            <a:xfrm>
              <a:off x="1845369" y="6396024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Electronic components, Printed Circuit Board, 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1935927" y="6963365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030" name="Rectangle 1029"/>
            <p:cNvSpPr/>
            <p:nvPr/>
          </p:nvSpPr>
          <p:spPr>
            <a:xfrm>
              <a:off x="203470" y="6014846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31" name="Rectangle 1030"/>
            <p:cNvSpPr/>
            <p:nvPr/>
          </p:nvSpPr>
          <p:spPr>
            <a:xfrm>
              <a:off x="206646" y="5998865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32" name="TextBox 1031"/>
            <p:cNvSpPr txBox="1"/>
            <p:nvPr/>
          </p:nvSpPr>
          <p:spPr>
            <a:xfrm>
              <a:off x="288804" y="6669994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033" name="TextBox 1032"/>
            <p:cNvSpPr txBox="1"/>
            <p:nvPr/>
          </p:nvSpPr>
          <p:spPr>
            <a:xfrm>
              <a:off x="608647" y="6273040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034" name="Rectangle 1033"/>
            <p:cNvSpPr/>
            <p:nvPr/>
          </p:nvSpPr>
          <p:spPr>
            <a:xfrm>
              <a:off x="203470" y="6014845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35" name="TextBox 1034"/>
            <p:cNvSpPr txBox="1"/>
            <p:nvPr/>
          </p:nvSpPr>
          <p:spPr>
            <a:xfrm>
              <a:off x="860903" y="6669994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036" name="TextBox 1035"/>
            <p:cNvSpPr txBox="1"/>
            <p:nvPr/>
          </p:nvSpPr>
          <p:spPr>
            <a:xfrm>
              <a:off x="1230194" y="6669994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037" name="Rounded Rectangle 1036"/>
            <p:cNvSpPr/>
            <p:nvPr/>
          </p:nvSpPr>
          <p:spPr>
            <a:xfrm>
              <a:off x="1291121" y="6838442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38" name="Rounded Rectangle 1037"/>
            <p:cNvSpPr/>
            <p:nvPr/>
          </p:nvSpPr>
          <p:spPr>
            <a:xfrm>
              <a:off x="779121" y="6838442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39" name="Rounded Rectangle 1038"/>
            <p:cNvSpPr/>
            <p:nvPr/>
          </p:nvSpPr>
          <p:spPr>
            <a:xfrm>
              <a:off x="279671" y="6838442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40" name="Freeform 1039"/>
            <p:cNvSpPr/>
            <p:nvPr/>
          </p:nvSpPr>
          <p:spPr>
            <a:xfrm rot="16200000">
              <a:off x="1459052" y="20014117"/>
              <a:ext cx="3253367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1" name="TextBox 1040"/>
            <p:cNvSpPr txBox="1"/>
            <p:nvPr/>
          </p:nvSpPr>
          <p:spPr>
            <a:xfrm>
              <a:off x="41353362" y="20243418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 fontScale="85000" lnSpcReduction="20000"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PROMOTE IT / </a:t>
              </a:r>
            </a:p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cs typeface="MV Boli" pitchFamily="2" charset="0"/>
                </a:rPr>
                <a:t>SUPPORT IT</a:t>
              </a:r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18473603" y="17416222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3" name="Right Arrow 1042"/>
            <p:cNvSpPr/>
            <p:nvPr/>
          </p:nvSpPr>
          <p:spPr>
            <a:xfrm rot="10800000">
              <a:off x="18049785" y="17421494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44" name="Freeform 1043"/>
            <p:cNvSpPr/>
            <p:nvPr/>
          </p:nvSpPr>
          <p:spPr>
            <a:xfrm rot="5400000">
              <a:off x="37852982" y="20014117"/>
              <a:ext cx="3253367" cy="1016000"/>
            </a:xfrm>
            <a:custGeom>
              <a:avLst/>
              <a:gdLst>
                <a:gd name="connsiteX0" fmla="*/ 0 w 7442200"/>
                <a:gd name="connsiteY0" fmla="*/ 990600 h 1016000"/>
                <a:gd name="connsiteX1" fmla="*/ 0 w 7442200"/>
                <a:gd name="connsiteY1" fmla="*/ 0 h 1016000"/>
                <a:gd name="connsiteX2" fmla="*/ 7442200 w 7442200"/>
                <a:gd name="connsiteY2" fmla="*/ 0 h 1016000"/>
                <a:gd name="connsiteX3" fmla="*/ 7442200 w 7442200"/>
                <a:gd name="connsiteY3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00" h="1016000">
                  <a:moveTo>
                    <a:pt x="0" y="990600"/>
                  </a:moveTo>
                  <a:lnTo>
                    <a:pt x="0" y="0"/>
                  </a:lnTo>
                  <a:lnTo>
                    <a:pt x="7442200" y="0"/>
                  </a:lnTo>
                  <a:lnTo>
                    <a:pt x="7442200" y="1016000"/>
                  </a:lnTo>
                </a:path>
              </a:pathLst>
            </a:custGeom>
            <a:noFill/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5" name="Freeform 1044"/>
            <p:cNvSpPr/>
            <p:nvPr/>
          </p:nvSpPr>
          <p:spPr>
            <a:xfrm>
              <a:off x="31266772" y="14427200"/>
              <a:ext cx="6096000" cy="6946900"/>
            </a:xfrm>
            <a:custGeom>
              <a:avLst/>
              <a:gdLst>
                <a:gd name="connsiteX0" fmla="*/ 0 w 6096000"/>
                <a:gd name="connsiteY0" fmla="*/ 7029450 h 7029450"/>
                <a:gd name="connsiteX1" fmla="*/ 2743200 w 6096000"/>
                <a:gd name="connsiteY1" fmla="*/ 7029450 h 7029450"/>
                <a:gd name="connsiteX2" fmla="*/ 2743200 w 6096000"/>
                <a:gd name="connsiteY2" fmla="*/ 0 h 7029450"/>
                <a:gd name="connsiteX3" fmla="*/ 6096000 w 6096000"/>
                <a:gd name="connsiteY3" fmla="*/ 0 h 702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96000" h="7029450">
                  <a:moveTo>
                    <a:pt x="0" y="7029450"/>
                  </a:moveTo>
                  <a:lnTo>
                    <a:pt x="2743200" y="7029450"/>
                  </a:lnTo>
                  <a:lnTo>
                    <a:pt x="2743200" y="0"/>
                  </a:lnTo>
                  <a:lnTo>
                    <a:pt x="60960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6" name="Freeform 1045"/>
            <p:cNvSpPr/>
            <p:nvPr/>
          </p:nvSpPr>
          <p:spPr>
            <a:xfrm>
              <a:off x="31247722" y="6743700"/>
              <a:ext cx="6115050" cy="13887450"/>
            </a:xfrm>
            <a:custGeom>
              <a:avLst/>
              <a:gdLst>
                <a:gd name="connsiteX0" fmla="*/ 0 w 6115050"/>
                <a:gd name="connsiteY0" fmla="*/ 13887450 h 13887450"/>
                <a:gd name="connsiteX1" fmla="*/ 1000125 w 6115050"/>
                <a:gd name="connsiteY1" fmla="*/ 13887450 h 13887450"/>
                <a:gd name="connsiteX2" fmla="*/ 1000125 w 6115050"/>
                <a:gd name="connsiteY2" fmla="*/ 0 h 13887450"/>
                <a:gd name="connsiteX3" fmla="*/ 6115050 w 6115050"/>
                <a:gd name="connsiteY3" fmla="*/ 0 h 13887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15050" h="13887450">
                  <a:moveTo>
                    <a:pt x="0" y="13887450"/>
                  </a:moveTo>
                  <a:lnTo>
                    <a:pt x="1000125" y="13887450"/>
                  </a:lnTo>
                  <a:lnTo>
                    <a:pt x="1000125" y="0"/>
                  </a:lnTo>
                  <a:lnTo>
                    <a:pt x="611505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7" name="Right Arrow 1046"/>
            <p:cNvSpPr/>
            <p:nvPr/>
          </p:nvSpPr>
          <p:spPr>
            <a:xfrm>
              <a:off x="39329751" y="15541655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48" name="Right Triangle 1047"/>
            <p:cNvSpPr/>
            <p:nvPr/>
          </p:nvSpPr>
          <p:spPr>
            <a:xfrm>
              <a:off x="41054872" y="15542815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49" name="Rectangle 1048"/>
            <p:cNvSpPr/>
            <p:nvPr/>
          </p:nvSpPr>
          <p:spPr>
            <a:xfrm>
              <a:off x="39319180" y="15542815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50" name="TextBox 1049"/>
            <p:cNvSpPr txBox="1"/>
            <p:nvPr/>
          </p:nvSpPr>
          <p:spPr>
            <a:xfrm>
              <a:off x="39369980" y="15527497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Waste</a:t>
              </a:r>
              <a:endParaRPr lang="en-GB" sz="1600" b="1" dirty="0"/>
            </a:p>
          </p:txBody>
        </p:sp>
        <p:sp>
          <p:nvSpPr>
            <p:cNvPr id="1051" name="Right Arrow 1050"/>
            <p:cNvSpPr/>
            <p:nvPr/>
          </p:nvSpPr>
          <p:spPr>
            <a:xfrm>
              <a:off x="39319180" y="15548087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52" name="TextBox 1051"/>
            <p:cNvSpPr txBox="1"/>
            <p:nvPr/>
          </p:nvSpPr>
          <p:spPr>
            <a:xfrm>
              <a:off x="39329751" y="15618103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053" name="TextBox 1052"/>
            <p:cNvSpPr txBox="1"/>
            <p:nvPr/>
          </p:nvSpPr>
          <p:spPr>
            <a:xfrm>
              <a:off x="39329751" y="16354507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054" name="TextBox 1053"/>
            <p:cNvSpPr txBox="1"/>
            <p:nvPr/>
          </p:nvSpPr>
          <p:spPr>
            <a:xfrm>
              <a:off x="40476716" y="16354507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% to landfill:</a:t>
              </a:r>
              <a:endParaRPr lang="en-GB" sz="800" b="1" dirty="0"/>
            </a:p>
          </p:txBody>
        </p:sp>
        <p:sp>
          <p:nvSpPr>
            <p:cNvPr id="1055" name="TextBox 1054"/>
            <p:cNvSpPr txBox="1"/>
            <p:nvPr/>
          </p:nvSpPr>
          <p:spPr>
            <a:xfrm>
              <a:off x="39329751" y="15930582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Obsolete product (landfill / WEEE)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cxnSp>
          <p:nvCxnSpPr>
            <p:cNvPr id="1056" name="Straight Connector 1055"/>
            <p:cNvCxnSpPr/>
            <p:nvPr/>
          </p:nvCxnSpPr>
          <p:spPr>
            <a:xfrm>
              <a:off x="38619403" y="16158359"/>
              <a:ext cx="697204" cy="8144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7" name="Rectangle 1056"/>
            <p:cNvSpPr/>
            <p:nvPr/>
          </p:nvSpPr>
          <p:spPr>
            <a:xfrm>
              <a:off x="41548291" y="15541653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41551467" y="15525672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59" name="TextBox 1058"/>
            <p:cNvSpPr txBox="1"/>
            <p:nvPr/>
          </p:nvSpPr>
          <p:spPr>
            <a:xfrm>
              <a:off x="41633625" y="16196801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060" name="Rectangle 1059"/>
            <p:cNvSpPr/>
            <p:nvPr/>
          </p:nvSpPr>
          <p:spPr>
            <a:xfrm>
              <a:off x="41548291" y="15541652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61" name="TextBox 1060"/>
            <p:cNvSpPr txBox="1"/>
            <p:nvPr/>
          </p:nvSpPr>
          <p:spPr>
            <a:xfrm>
              <a:off x="42205724" y="16196801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062" name="TextBox 1061"/>
            <p:cNvSpPr txBox="1"/>
            <p:nvPr/>
          </p:nvSpPr>
          <p:spPr>
            <a:xfrm>
              <a:off x="42575015" y="16196801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063" name="Rounded Rectangle 1062"/>
            <p:cNvSpPr/>
            <p:nvPr/>
          </p:nvSpPr>
          <p:spPr>
            <a:xfrm>
              <a:off x="42635942" y="16365249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64" name="Rounded Rectangle 1063"/>
            <p:cNvSpPr/>
            <p:nvPr/>
          </p:nvSpPr>
          <p:spPr>
            <a:xfrm>
              <a:off x="42123942" y="16365249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065" name="Rounded Rectangle 1064"/>
            <p:cNvSpPr/>
            <p:nvPr/>
          </p:nvSpPr>
          <p:spPr>
            <a:xfrm>
              <a:off x="41624492" y="16365249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66" name="Freeform 1065"/>
            <p:cNvSpPr/>
            <p:nvPr/>
          </p:nvSpPr>
          <p:spPr>
            <a:xfrm flipV="1">
              <a:off x="38632772" y="6757100"/>
              <a:ext cx="673100" cy="3581400"/>
            </a:xfrm>
            <a:custGeom>
              <a:avLst/>
              <a:gdLst>
                <a:gd name="connsiteX0" fmla="*/ 0 w 673100"/>
                <a:gd name="connsiteY0" fmla="*/ 3581400 h 3581400"/>
                <a:gd name="connsiteX1" fmla="*/ 342900 w 673100"/>
                <a:gd name="connsiteY1" fmla="*/ 3581400 h 3581400"/>
                <a:gd name="connsiteX2" fmla="*/ 342900 w 673100"/>
                <a:gd name="connsiteY2" fmla="*/ 0 h 3581400"/>
                <a:gd name="connsiteX3" fmla="*/ 673100 w 673100"/>
                <a:gd name="connsiteY3" fmla="*/ 0 h 358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100" h="3581400">
                  <a:moveTo>
                    <a:pt x="0" y="3581400"/>
                  </a:moveTo>
                  <a:lnTo>
                    <a:pt x="342900" y="3581400"/>
                  </a:lnTo>
                  <a:lnTo>
                    <a:pt x="342900" y="0"/>
                  </a:lnTo>
                  <a:lnTo>
                    <a:pt x="6731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7" name="Freeform 1066"/>
            <p:cNvSpPr/>
            <p:nvPr/>
          </p:nvSpPr>
          <p:spPr>
            <a:xfrm>
              <a:off x="38632772" y="10820400"/>
              <a:ext cx="673100" cy="3581400"/>
            </a:xfrm>
            <a:custGeom>
              <a:avLst/>
              <a:gdLst>
                <a:gd name="connsiteX0" fmla="*/ 0 w 673100"/>
                <a:gd name="connsiteY0" fmla="*/ 3581400 h 3581400"/>
                <a:gd name="connsiteX1" fmla="*/ 342900 w 673100"/>
                <a:gd name="connsiteY1" fmla="*/ 3581400 h 3581400"/>
                <a:gd name="connsiteX2" fmla="*/ 342900 w 673100"/>
                <a:gd name="connsiteY2" fmla="*/ 0 h 3581400"/>
                <a:gd name="connsiteX3" fmla="*/ 673100 w 673100"/>
                <a:gd name="connsiteY3" fmla="*/ 0 h 358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3100" h="3581400">
                  <a:moveTo>
                    <a:pt x="0" y="3581400"/>
                  </a:moveTo>
                  <a:lnTo>
                    <a:pt x="342900" y="3581400"/>
                  </a:lnTo>
                  <a:lnTo>
                    <a:pt x="342900" y="0"/>
                  </a:lnTo>
                  <a:lnTo>
                    <a:pt x="6731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8" name="TextBox 1067"/>
            <p:cNvSpPr txBox="1"/>
            <p:nvPr/>
          </p:nvSpPr>
          <p:spPr>
            <a:xfrm>
              <a:off x="41753092" y="15799847"/>
              <a:ext cx="11461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 &amp; 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Process / Store</a:t>
              </a:r>
            </a:p>
          </p:txBody>
        </p:sp>
        <p:sp>
          <p:nvSpPr>
            <p:cNvPr id="1069" name="TextBox 1068"/>
            <p:cNvSpPr txBox="1"/>
            <p:nvPr/>
          </p:nvSpPr>
          <p:spPr>
            <a:xfrm>
              <a:off x="41753092" y="17273909"/>
              <a:ext cx="11461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 &amp; 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Process / Store</a:t>
              </a:r>
            </a:p>
          </p:txBody>
        </p:sp>
        <p:sp>
          <p:nvSpPr>
            <p:cNvPr id="1070" name="TextBox 1069"/>
            <p:cNvSpPr txBox="1"/>
            <p:nvPr/>
          </p:nvSpPr>
          <p:spPr>
            <a:xfrm>
              <a:off x="41753092" y="3880742"/>
              <a:ext cx="1146148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 &amp; 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Process / Store</a:t>
              </a:r>
            </a:p>
          </p:txBody>
        </p:sp>
        <p:sp>
          <p:nvSpPr>
            <p:cNvPr id="1071" name="TextBox 1070"/>
            <p:cNvSpPr txBox="1"/>
            <p:nvPr/>
          </p:nvSpPr>
          <p:spPr>
            <a:xfrm rot="16200000">
              <a:off x="-130039" y="16632972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latin typeface="+mj-lt"/>
                  <a:cs typeface="MV Boli" pitchFamily="2" charset="0"/>
                </a:rPr>
                <a:t>START</a:t>
              </a:r>
            </a:p>
          </p:txBody>
        </p:sp>
        <p:sp>
          <p:nvSpPr>
            <p:cNvPr id="1072" name="TextBox 1071"/>
            <p:cNvSpPr txBox="1"/>
            <p:nvPr/>
          </p:nvSpPr>
          <p:spPr>
            <a:xfrm rot="16200000">
              <a:off x="42541197" y="12723813"/>
              <a:ext cx="914400" cy="9144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0">
              <a:normAutofit/>
            </a:bodyPr>
            <a:lstStyle/>
            <a:p>
              <a:pPr algn="ctr"/>
              <a:r>
                <a:rPr lang="en-GB" sz="4000" b="1" dirty="0" smtClean="0">
                  <a:solidFill>
                    <a:schemeClr val="accent3"/>
                  </a:solidFill>
                  <a:latin typeface="+mj-lt"/>
                  <a:cs typeface="MV Boli" pitchFamily="2" charset="0"/>
                </a:rPr>
                <a:t>END</a:t>
              </a:r>
            </a:p>
          </p:txBody>
        </p:sp>
        <p:sp>
          <p:nvSpPr>
            <p:cNvPr id="1073" name="Right Arrow 1072"/>
            <p:cNvSpPr/>
            <p:nvPr/>
          </p:nvSpPr>
          <p:spPr>
            <a:xfrm>
              <a:off x="34421458" y="13798831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74" name="Right Triangle 1073"/>
            <p:cNvSpPr/>
            <p:nvPr/>
          </p:nvSpPr>
          <p:spPr>
            <a:xfrm>
              <a:off x="36146579" y="13799991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5" name="Rectangle 1074"/>
            <p:cNvSpPr/>
            <p:nvPr/>
          </p:nvSpPr>
          <p:spPr>
            <a:xfrm>
              <a:off x="34410887" y="13799991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76" name="TextBox 1075"/>
            <p:cNvSpPr txBox="1"/>
            <p:nvPr/>
          </p:nvSpPr>
          <p:spPr>
            <a:xfrm>
              <a:off x="34461687" y="13784673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077" name="Right Arrow 1076"/>
            <p:cNvSpPr/>
            <p:nvPr/>
          </p:nvSpPr>
          <p:spPr>
            <a:xfrm>
              <a:off x="34410887" y="13805263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34421458" y="13833239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079" name="TextBox 1078"/>
            <p:cNvSpPr txBox="1"/>
            <p:nvPr/>
          </p:nvSpPr>
          <p:spPr>
            <a:xfrm>
              <a:off x="34414376" y="14200525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Help &amp; Technical support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080" name="Right Arrow 1079"/>
            <p:cNvSpPr/>
            <p:nvPr/>
          </p:nvSpPr>
          <p:spPr>
            <a:xfrm>
              <a:off x="33992678" y="6109788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81" name="Right Triangle 1080"/>
            <p:cNvSpPr/>
            <p:nvPr/>
          </p:nvSpPr>
          <p:spPr>
            <a:xfrm>
              <a:off x="35717799" y="6110948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2" name="Rectangle 1081"/>
            <p:cNvSpPr/>
            <p:nvPr/>
          </p:nvSpPr>
          <p:spPr>
            <a:xfrm>
              <a:off x="33982107" y="6110948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83" name="TextBox 1082"/>
            <p:cNvSpPr txBox="1"/>
            <p:nvPr/>
          </p:nvSpPr>
          <p:spPr>
            <a:xfrm>
              <a:off x="34032907" y="6095630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084" name="Right Arrow 1083"/>
            <p:cNvSpPr/>
            <p:nvPr/>
          </p:nvSpPr>
          <p:spPr>
            <a:xfrm>
              <a:off x="33982107" y="6116220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85" name="TextBox 1084"/>
            <p:cNvSpPr txBox="1"/>
            <p:nvPr/>
          </p:nvSpPr>
          <p:spPr>
            <a:xfrm>
              <a:off x="33992678" y="6144196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086" name="TextBox 1085"/>
            <p:cNvSpPr txBox="1"/>
            <p:nvPr/>
          </p:nvSpPr>
          <p:spPr>
            <a:xfrm>
              <a:off x="33985596" y="6511482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Help &amp; Technical support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grpSp>
          <p:nvGrpSpPr>
            <p:cNvPr id="1087" name="Group 1086"/>
            <p:cNvGrpSpPr/>
            <p:nvPr/>
          </p:nvGrpSpPr>
          <p:grpSpPr>
            <a:xfrm>
              <a:off x="203470" y="11201254"/>
              <a:ext cx="4482891" cy="1278933"/>
              <a:chOff x="203470" y="10925029"/>
              <a:chExt cx="4482891" cy="1278933"/>
            </a:xfrm>
          </p:grpSpPr>
          <p:sp>
            <p:nvSpPr>
              <p:cNvPr id="1306" name="Right Arrow 1305"/>
              <p:cNvSpPr/>
              <p:nvPr/>
            </p:nvSpPr>
            <p:spPr>
              <a:xfrm>
                <a:off x="1866709" y="10941012"/>
                <a:ext cx="2149429" cy="1244976"/>
              </a:xfrm>
              <a:prstGeom prst="rightArrow">
                <a:avLst>
                  <a:gd name="adj1" fmla="val 100000"/>
                  <a:gd name="adj2" fmla="val 32724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307" name="Right Triangle 1306"/>
              <p:cNvSpPr/>
              <p:nvPr/>
            </p:nvSpPr>
            <p:spPr>
              <a:xfrm>
                <a:off x="3591830" y="10942172"/>
                <a:ext cx="125211" cy="216000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8" name="Rectangle 1307"/>
              <p:cNvSpPr/>
              <p:nvPr/>
            </p:nvSpPr>
            <p:spPr>
              <a:xfrm>
                <a:off x="1856138" y="10942172"/>
                <a:ext cx="1735692" cy="216000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9" name="TextBox 1308"/>
              <p:cNvSpPr txBox="1"/>
              <p:nvPr/>
            </p:nvSpPr>
            <p:spPr>
              <a:xfrm>
                <a:off x="1906938" y="10926854"/>
                <a:ext cx="17484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600" b="1" dirty="0" smtClean="0"/>
                  <a:t>Thing</a:t>
                </a:r>
                <a:endParaRPr lang="en-GB" sz="1600" b="1" dirty="0"/>
              </a:p>
            </p:txBody>
          </p:sp>
          <p:sp>
            <p:nvSpPr>
              <p:cNvPr id="1310" name="Right Arrow 1309"/>
              <p:cNvSpPr/>
              <p:nvPr/>
            </p:nvSpPr>
            <p:spPr>
              <a:xfrm>
                <a:off x="1856138" y="10947444"/>
                <a:ext cx="2160000" cy="1244976"/>
              </a:xfrm>
              <a:prstGeom prst="rightArrow">
                <a:avLst>
                  <a:gd name="adj1" fmla="val 100000"/>
                  <a:gd name="adj2" fmla="val 3327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311" name="TextBox 1310"/>
              <p:cNvSpPr txBox="1"/>
              <p:nvPr/>
            </p:nvSpPr>
            <p:spPr>
              <a:xfrm>
                <a:off x="1866709" y="11017460"/>
                <a:ext cx="51328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00" b="1" dirty="0" smtClean="0">
                  <a:cs typeface="MV Boli" pitchFamily="2" charset="0"/>
                </a:endParaRPr>
              </a:p>
              <a:p>
                <a:r>
                  <a:rPr lang="en-GB" sz="1000" b="1" dirty="0" smtClean="0">
                    <a:cs typeface="MV Boli" pitchFamily="2" charset="0"/>
                  </a:rPr>
                  <a:t>What:</a:t>
                </a:r>
                <a:endParaRPr lang="en-GB" sz="1000" b="1" dirty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>
                  <a:cs typeface="MV Boli" pitchFamily="2" charset="0"/>
                </a:endParaRPr>
              </a:p>
            </p:txBody>
          </p:sp>
          <p:sp>
            <p:nvSpPr>
              <p:cNvPr id="1312" name="TextBox 1311"/>
              <p:cNvSpPr txBox="1"/>
              <p:nvPr/>
            </p:nvSpPr>
            <p:spPr>
              <a:xfrm>
                <a:off x="2613582" y="11753864"/>
                <a:ext cx="1106121" cy="44285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GB" sz="800" b="1" dirty="0" smtClean="0"/>
                  <a:t>Recycled content (%):</a:t>
                </a:r>
                <a:endParaRPr lang="en-GB" sz="800" b="1" dirty="0"/>
              </a:p>
            </p:txBody>
          </p:sp>
          <p:sp>
            <p:nvSpPr>
              <p:cNvPr id="1313" name="TextBox 1312"/>
              <p:cNvSpPr txBox="1"/>
              <p:nvPr/>
            </p:nvSpPr>
            <p:spPr>
              <a:xfrm>
                <a:off x="1866709" y="11753864"/>
                <a:ext cx="558166" cy="44285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r>
                  <a:rPr lang="en-GB" sz="800" b="1" dirty="0" smtClean="0"/>
                  <a:t>Amount:</a:t>
                </a:r>
                <a:endParaRPr lang="en-GB" sz="800" b="1" dirty="0"/>
              </a:p>
            </p:txBody>
          </p:sp>
          <p:sp>
            <p:nvSpPr>
              <p:cNvPr id="1314" name="TextBox 1313"/>
              <p:cNvSpPr txBox="1"/>
              <p:nvPr/>
            </p:nvSpPr>
            <p:spPr>
              <a:xfrm>
                <a:off x="1870600" y="11338171"/>
                <a:ext cx="1940595" cy="491935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Documentation &amp; Accessories, Packaging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315" name="TextBox 1314"/>
              <p:cNvSpPr txBox="1"/>
              <p:nvPr/>
            </p:nvSpPr>
            <p:spPr>
              <a:xfrm>
                <a:off x="1961158" y="119055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316" name="TextBox 1315"/>
              <p:cNvSpPr txBox="1"/>
              <p:nvPr/>
            </p:nvSpPr>
            <p:spPr>
              <a:xfrm>
                <a:off x="2840633" y="119055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r"/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cxnSp>
            <p:nvCxnSpPr>
              <p:cNvPr id="1317" name="Straight Connector 1316"/>
              <p:cNvCxnSpPr>
                <a:stCxn id="1310" idx="3"/>
              </p:cNvCxnSpPr>
              <p:nvPr/>
            </p:nvCxnSpPr>
            <p:spPr>
              <a:xfrm>
                <a:off x="4016138" y="11569932"/>
                <a:ext cx="670223" cy="0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8" name="Rectangle 1317"/>
              <p:cNvSpPr/>
              <p:nvPr/>
            </p:nvSpPr>
            <p:spPr>
              <a:xfrm>
                <a:off x="203470" y="10941010"/>
                <a:ext cx="1555751" cy="1251410"/>
              </a:xfrm>
              <a:prstGeom prst="rect">
                <a:avLst/>
              </a:prstGeom>
              <a:solidFill>
                <a:schemeClr val="bg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19" name="Rectangle 1318"/>
              <p:cNvSpPr/>
              <p:nvPr/>
            </p:nvSpPr>
            <p:spPr>
              <a:xfrm>
                <a:off x="206646" y="10925029"/>
                <a:ext cx="1552576" cy="216000"/>
              </a:xfrm>
              <a:prstGeom prst="rect">
                <a:avLst/>
              </a:prstGeom>
              <a:solidFill>
                <a:srgbClr val="F2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2400" bIns="0" rtlCol="0" anchor="ctr" anchorCtr="0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A</a:t>
                </a:r>
                <a:r>
                  <a:rPr lang="en-GB" sz="1600" b="1" dirty="0" smtClean="0">
                    <a:solidFill>
                      <a:schemeClr val="tx1"/>
                    </a:solidFill>
                  </a:rPr>
                  <a:t>ction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0" name="TextBox 1319"/>
              <p:cNvSpPr txBox="1"/>
              <p:nvPr/>
            </p:nvSpPr>
            <p:spPr>
              <a:xfrm>
                <a:off x="288804" y="11596158"/>
                <a:ext cx="38151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Carbon</a:t>
                </a:r>
              </a:p>
            </p:txBody>
          </p:sp>
          <p:sp>
            <p:nvSpPr>
              <p:cNvPr id="1321" name="TextBox 1320"/>
              <p:cNvSpPr txBox="1"/>
              <p:nvPr/>
            </p:nvSpPr>
            <p:spPr>
              <a:xfrm>
                <a:off x="608647" y="11199204"/>
                <a:ext cx="7453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Produce &amp;</a:t>
                </a:r>
              </a:p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Transport</a:t>
                </a:r>
              </a:p>
            </p:txBody>
          </p:sp>
          <p:sp>
            <p:nvSpPr>
              <p:cNvPr id="1322" name="Rectangle 1321"/>
              <p:cNvSpPr/>
              <p:nvPr/>
            </p:nvSpPr>
            <p:spPr>
              <a:xfrm>
                <a:off x="203470" y="10941009"/>
                <a:ext cx="1555751" cy="12514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23" name="TextBox 1322"/>
              <p:cNvSpPr txBox="1"/>
              <p:nvPr/>
            </p:nvSpPr>
            <p:spPr>
              <a:xfrm>
                <a:off x="860903" y="11596158"/>
                <a:ext cx="23243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Cost</a:t>
                </a:r>
              </a:p>
            </p:txBody>
          </p:sp>
          <p:sp>
            <p:nvSpPr>
              <p:cNvPr id="1324" name="TextBox 1323"/>
              <p:cNvSpPr txBox="1"/>
              <p:nvPr/>
            </p:nvSpPr>
            <p:spPr>
              <a:xfrm>
                <a:off x="1230194" y="11596158"/>
                <a:ext cx="49372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Influence</a:t>
                </a:r>
              </a:p>
            </p:txBody>
          </p:sp>
          <p:sp>
            <p:nvSpPr>
              <p:cNvPr id="1325" name="Rounded Rectangle 1324"/>
              <p:cNvSpPr/>
              <p:nvPr/>
            </p:nvSpPr>
            <p:spPr>
              <a:xfrm>
                <a:off x="1291121" y="117646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26" name="Rounded Rectangle 1325"/>
              <p:cNvSpPr/>
              <p:nvPr/>
            </p:nvSpPr>
            <p:spPr>
              <a:xfrm>
                <a:off x="779121" y="117646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27" name="Rounded Rectangle 1326"/>
              <p:cNvSpPr/>
              <p:nvPr/>
            </p:nvSpPr>
            <p:spPr>
              <a:xfrm>
                <a:off x="279671" y="117646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</p:grpSp>
        <p:grpSp>
          <p:nvGrpSpPr>
            <p:cNvPr id="1088" name="Group 1087"/>
            <p:cNvGrpSpPr/>
            <p:nvPr/>
          </p:nvGrpSpPr>
          <p:grpSpPr>
            <a:xfrm>
              <a:off x="203470" y="12902229"/>
              <a:ext cx="4495722" cy="1278933"/>
              <a:chOff x="203470" y="13257829"/>
              <a:chExt cx="4495722" cy="1278933"/>
            </a:xfrm>
          </p:grpSpPr>
          <p:sp>
            <p:nvSpPr>
              <p:cNvPr id="1284" name="Right Arrow 1283"/>
              <p:cNvSpPr/>
              <p:nvPr/>
            </p:nvSpPr>
            <p:spPr>
              <a:xfrm>
                <a:off x="1841478" y="13273812"/>
                <a:ext cx="2149429" cy="1244976"/>
              </a:xfrm>
              <a:prstGeom prst="rightArrow">
                <a:avLst>
                  <a:gd name="adj1" fmla="val 100000"/>
                  <a:gd name="adj2" fmla="val 32724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85" name="Right Triangle 1284"/>
              <p:cNvSpPr/>
              <p:nvPr/>
            </p:nvSpPr>
            <p:spPr>
              <a:xfrm>
                <a:off x="3566599" y="13274972"/>
                <a:ext cx="125211" cy="216000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86" name="Rectangle 1285"/>
              <p:cNvSpPr/>
              <p:nvPr/>
            </p:nvSpPr>
            <p:spPr>
              <a:xfrm>
                <a:off x="1830907" y="13274972"/>
                <a:ext cx="1735692" cy="216000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87" name="TextBox 1286"/>
              <p:cNvSpPr txBox="1"/>
              <p:nvPr/>
            </p:nvSpPr>
            <p:spPr>
              <a:xfrm>
                <a:off x="1881707" y="13259654"/>
                <a:ext cx="17484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600" b="1" dirty="0" smtClean="0"/>
                  <a:t>Thing</a:t>
                </a:r>
                <a:endParaRPr lang="en-GB" sz="1600" b="1" dirty="0"/>
              </a:p>
            </p:txBody>
          </p:sp>
          <p:sp>
            <p:nvSpPr>
              <p:cNvPr id="1288" name="Right Arrow 1287"/>
              <p:cNvSpPr/>
              <p:nvPr/>
            </p:nvSpPr>
            <p:spPr>
              <a:xfrm>
                <a:off x="1830907" y="13280244"/>
                <a:ext cx="2160000" cy="1244976"/>
              </a:xfrm>
              <a:prstGeom prst="rightArrow">
                <a:avLst>
                  <a:gd name="adj1" fmla="val 100000"/>
                  <a:gd name="adj2" fmla="val 3327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89" name="TextBox 1288"/>
              <p:cNvSpPr txBox="1"/>
              <p:nvPr/>
            </p:nvSpPr>
            <p:spPr>
              <a:xfrm>
                <a:off x="1841478" y="13350260"/>
                <a:ext cx="51328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00" b="1" dirty="0" smtClean="0">
                  <a:cs typeface="MV Boli" pitchFamily="2" charset="0"/>
                </a:endParaRPr>
              </a:p>
              <a:p>
                <a:r>
                  <a:rPr lang="en-GB" sz="1000" b="1" dirty="0" smtClean="0">
                    <a:cs typeface="MV Boli" pitchFamily="2" charset="0"/>
                  </a:rPr>
                  <a:t>What:</a:t>
                </a:r>
                <a:endParaRPr lang="en-GB" sz="1000" b="1" dirty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>
                  <a:cs typeface="MV Boli" pitchFamily="2" charset="0"/>
                </a:endParaRPr>
              </a:p>
            </p:txBody>
          </p:sp>
          <p:sp>
            <p:nvSpPr>
              <p:cNvPr id="1290" name="TextBox 1289"/>
              <p:cNvSpPr txBox="1"/>
              <p:nvPr/>
            </p:nvSpPr>
            <p:spPr>
              <a:xfrm>
                <a:off x="2588351" y="14086664"/>
                <a:ext cx="1106121" cy="44285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GB" sz="800" b="1" dirty="0" smtClean="0"/>
                  <a:t>Recycled content (%):</a:t>
                </a:r>
                <a:endParaRPr lang="en-GB" sz="800" b="1" dirty="0"/>
              </a:p>
            </p:txBody>
          </p:sp>
          <p:sp>
            <p:nvSpPr>
              <p:cNvPr id="1291" name="TextBox 1290"/>
              <p:cNvSpPr txBox="1"/>
              <p:nvPr/>
            </p:nvSpPr>
            <p:spPr>
              <a:xfrm>
                <a:off x="1841478" y="14086664"/>
                <a:ext cx="558166" cy="44285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r>
                  <a:rPr lang="en-GB" sz="800" b="1" dirty="0" smtClean="0"/>
                  <a:t>Amount:</a:t>
                </a:r>
                <a:endParaRPr lang="en-GB" sz="800" b="1" dirty="0"/>
              </a:p>
            </p:txBody>
          </p:sp>
          <p:sp>
            <p:nvSpPr>
              <p:cNvPr id="1292" name="TextBox 1291"/>
              <p:cNvSpPr txBox="1"/>
              <p:nvPr/>
            </p:nvSpPr>
            <p:spPr>
              <a:xfrm>
                <a:off x="1845369" y="13670971"/>
                <a:ext cx="1940595" cy="491935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Fuel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93" name="TextBox 1292"/>
              <p:cNvSpPr txBox="1"/>
              <p:nvPr/>
            </p:nvSpPr>
            <p:spPr>
              <a:xfrm>
                <a:off x="1935927" y="142383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94" name="TextBox 1293"/>
              <p:cNvSpPr txBox="1"/>
              <p:nvPr/>
            </p:nvSpPr>
            <p:spPr>
              <a:xfrm>
                <a:off x="2815402" y="14238312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r"/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cxnSp>
            <p:nvCxnSpPr>
              <p:cNvPr id="1295" name="Straight Connector 1294"/>
              <p:cNvCxnSpPr/>
              <p:nvPr/>
            </p:nvCxnSpPr>
            <p:spPr>
              <a:xfrm flipV="1">
                <a:off x="3990907" y="13893084"/>
                <a:ext cx="708285" cy="6432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6" name="Rectangle 1295"/>
              <p:cNvSpPr/>
              <p:nvPr/>
            </p:nvSpPr>
            <p:spPr>
              <a:xfrm>
                <a:off x="203470" y="13273810"/>
                <a:ext cx="1555751" cy="1251410"/>
              </a:xfrm>
              <a:prstGeom prst="rect">
                <a:avLst/>
              </a:prstGeom>
              <a:solidFill>
                <a:schemeClr val="bg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7" name="Rectangle 1296"/>
              <p:cNvSpPr/>
              <p:nvPr/>
            </p:nvSpPr>
            <p:spPr>
              <a:xfrm>
                <a:off x="206646" y="13257829"/>
                <a:ext cx="1552576" cy="216000"/>
              </a:xfrm>
              <a:prstGeom prst="rect">
                <a:avLst/>
              </a:prstGeom>
              <a:solidFill>
                <a:srgbClr val="F2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2400" bIns="0" rtlCol="0" anchor="ctr" anchorCtr="0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A</a:t>
                </a:r>
                <a:r>
                  <a:rPr lang="en-GB" sz="1600" b="1" dirty="0" smtClean="0">
                    <a:solidFill>
                      <a:schemeClr val="tx1"/>
                    </a:solidFill>
                  </a:rPr>
                  <a:t>ction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8" name="TextBox 1297"/>
              <p:cNvSpPr txBox="1"/>
              <p:nvPr/>
            </p:nvSpPr>
            <p:spPr>
              <a:xfrm>
                <a:off x="288804" y="13928958"/>
                <a:ext cx="38151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Carbon</a:t>
                </a:r>
              </a:p>
            </p:txBody>
          </p:sp>
          <p:sp>
            <p:nvSpPr>
              <p:cNvPr id="1299" name="TextBox 1298"/>
              <p:cNvSpPr txBox="1"/>
              <p:nvPr/>
            </p:nvSpPr>
            <p:spPr>
              <a:xfrm>
                <a:off x="608647" y="13532004"/>
                <a:ext cx="7453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Produce &amp;</a:t>
                </a:r>
              </a:p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Transport</a:t>
                </a:r>
              </a:p>
            </p:txBody>
          </p:sp>
          <p:sp>
            <p:nvSpPr>
              <p:cNvPr id="1300" name="Rectangle 1299"/>
              <p:cNvSpPr/>
              <p:nvPr/>
            </p:nvSpPr>
            <p:spPr>
              <a:xfrm>
                <a:off x="203470" y="13273809"/>
                <a:ext cx="1555751" cy="12514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01" name="TextBox 1300"/>
              <p:cNvSpPr txBox="1"/>
              <p:nvPr/>
            </p:nvSpPr>
            <p:spPr>
              <a:xfrm>
                <a:off x="860903" y="13928958"/>
                <a:ext cx="23243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Cost</a:t>
                </a:r>
              </a:p>
            </p:txBody>
          </p:sp>
          <p:sp>
            <p:nvSpPr>
              <p:cNvPr id="1302" name="TextBox 1301"/>
              <p:cNvSpPr txBox="1"/>
              <p:nvPr/>
            </p:nvSpPr>
            <p:spPr>
              <a:xfrm>
                <a:off x="1230194" y="13928958"/>
                <a:ext cx="49372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Influence</a:t>
                </a:r>
              </a:p>
            </p:txBody>
          </p:sp>
          <p:sp>
            <p:nvSpPr>
              <p:cNvPr id="1303" name="Rounded Rectangle 1302"/>
              <p:cNvSpPr/>
              <p:nvPr/>
            </p:nvSpPr>
            <p:spPr>
              <a:xfrm>
                <a:off x="129112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04" name="Rounded Rectangle 1303"/>
              <p:cNvSpPr/>
              <p:nvPr/>
            </p:nvSpPr>
            <p:spPr>
              <a:xfrm>
                <a:off x="77912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305" name="Rounded Rectangle 1304"/>
              <p:cNvSpPr/>
              <p:nvPr/>
            </p:nvSpPr>
            <p:spPr>
              <a:xfrm>
                <a:off x="279671" y="14097406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</p:grpSp>
        <p:sp>
          <p:nvSpPr>
            <p:cNvPr id="1089" name="Rectangle 1088"/>
            <p:cNvSpPr/>
            <p:nvPr/>
          </p:nvSpPr>
          <p:spPr>
            <a:xfrm>
              <a:off x="18630297" y="9242817"/>
              <a:ext cx="2196000" cy="6130533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0" name="Rectangle 1089"/>
            <p:cNvSpPr/>
            <p:nvPr/>
          </p:nvSpPr>
          <p:spPr>
            <a:xfrm>
              <a:off x="18630297" y="9242819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91" name="TextBox 1090"/>
            <p:cNvSpPr txBox="1"/>
            <p:nvPr/>
          </p:nvSpPr>
          <p:spPr>
            <a:xfrm>
              <a:off x="18659037" y="9534274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1092" name="TextBox 1091"/>
            <p:cNvSpPr txBox="1"/>
            <p:nvPr/>
          </p:nvSpPr>
          <p:spPr>
            <a:xfrm>
              <a:off x="18729716" y="9747148"/>
              <a:ext cx="284531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Retailer </a:t>
              </a:r>
            </a:p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(online)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093" name="TextBox 1092"/>
            <p:cNvSpPr txBox="1"/>
            <p:nvPr/>
          </p:nvSpPr>
          <p:spPr>
            <a:xfrm>
              <a:off x="19959223" y="9747148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UK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94" name="Rectangle 1093"/>
            <p:cNvSpPr/>
            <p:nvPr/>
          </p:nvSpPr>
          <p:spPr>
            <a:xfrm>
              <a:off x="19098297" y="1079320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5" name="Rectangle 1094"/>
            <p:cNvSpPr/>
            <p:nvPr/>
          </p:nvSpPr>
          <p:spPr>
            <a:xfrm>
              <a:off x="19098297" y="1080590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096" name="Rectangle 1095"/>
            <p:cNvSpPr/>
            <p:nvPr/>
          </p:nvSpPr>
          <p:spPr>
            <a:xfrm>
              <a:off x="19098297" y="1079320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97" name="TextBox 1096"/>
            <p:cNvSpPr txBox="1"/>
            <p:nvPr/>
          </p:nvSpPr>
          <p:spPr>
            <a:xfrm>
              <a:off x="19098297" y="1109390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Sell product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online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098" name="Right Arrow 1097"/>
            <p:cNvSpPr/>
            <p:nvPr/>
          </p:nvSpPr>
          <p:spPr>
            <a:xfrm>
              <a:off x="16216721" y="14449082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099" name="Rectangle 1098"/>
            <p:cNvSpPr/>
            <p:nvPr/>
          </p:nvSpPr>
          <p:spPr>
            <a:xfrm>
              <a:off x="16206150" y="14450242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0" name="TextBox 1099"/>
            <p:cNvSpPr txBox="1"/>
            <p:nvPr/>
          </p:nvSpPr>
          <p:spPr>
            <a:xfrm>
              <a:off x="16256950" y="14434924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101" name="Right Arrow 1100"/>
            <p:cNvSpPr/>
            <p:nvPr/>
          </p:nvSpPr>
          <p:spPr>
            <a:xfrm>
              <a:off x="16206150" y="14455514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02" name="TextBox 1101"/>
            <p:cNvSpPr txBox="1"/>
            <p:nvPr/>
          </p:nvSpPr>
          <p:spPr>
            <a:xfrm>
              <a:off x="16216721" y="14525530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103" name="TextBox 1102"/>
            <p:cNvSpPr txBox="1"/>
            <p:nvPr/>
          </p:nvSpPr>
          <p:spPr>
            <a:xfrm>
              <a:off x="16963594" y="15261934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104" name="TextBox 1103"/>
            <p:cNvSpPr txBox="1"/>
            <p:nvPr/>
          </p:nvSpPr>
          <p:spPr>
            <a:xfrm>
              <a:off x="16216721" y="15261934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105" name="TextBox 1104"/>
            <p:cNvSpPr txBox="1"/>
            <p:nvPr/>
          </p:nvSpPr>
          <p:spPr>
            <a:xfrm>
              <a:off x="16220612" y="14846241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Electricity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06" name="TextBox 1105"/>
            <p:cNvSpPr txBox="1"/>
            <p:nvPr/>
          </p:nvSpPr>
          <p:spPr>
            <a:xfrm>
              <a:off x="16311170" y="15413582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07" name="TextBox 1106"/>
            <p:cNvSpPr txBox="1"/>
            <p:nvPr/>
          </p:nvSpPr>
          <p:spPr>
            <a:xfrm>
              <a:off x="17190645" y="15413582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08" name="Rectangle 1107"/>
            <p:cNvSpPr/>
            <p:nvPr/>
          </p:nvSpPr>
          <p:spPr>
            <a:xfrm>
              <a:off x="14578712" y="14449080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09" name="Rectangle 1108"/>
            <p:cNvSpPr/>
            <p:nvPr/>
          </p:nvSpPr>
          <p:spPr>
            <a:xfrm>
              <a:off x="14581888" y="14433099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10" name="TextBox 1109"/>
            <p:cNvSpPr txBox="1"/>
            <p:nvPr/>
          </p:nvSpPr>
          <p:spPr>
            <a:xfrm>
              <a:off x="14664046" y="15104228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111" name="TextBox 1110"/>
            <p:cNvSpPr txBox="1"/>
            <p:nvPr/>
          </p:nvSpPr>
          <p:spPr>
            <a:xfrm>
              <a:off x="14983889" y="14707274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112" name="Rectangle 1111"/>
            <p:cNvSpPr/>
            <p:nvPr/>
          </p:nvSpPr>
          <p:spPr>
            <a:xfrm>
              <a:off x="14578712" y="14449079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13" name="TextBox 1112"/>
            <p:cNvSpPr txBox="1"/>
            <p:nvPr/>
          </p:nvSpPr>
          <p:spPr>
            <a:xfrm>
              <a:off x="15236145" y="15104228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114" name="TextBox 1113"/>
            <p:cNvSpPr txBox="1"/>
            <p:nvPr/>
          </p:nvSpPr>
          <p:spPr>
            <a:xfrm>
              <a:off x="15605436" y="15104228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115" name="Rounded Rectangle 1114"/>
            <p:cNvSpPr/>
            <p:nvPr/>
          </p:nvSpPr>
          <p:spPr>
            <a:xfrm>
              <a:off x="15666363" y="15272676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16" name="Rounded Rectangle 1115"/>
            <p:cNvSpPr/>
            <p:nvPr/>
          </p:nvSpPr>
          <p:spPr>
            <a:xfrm>
              <a:off x="15154363" y="15272676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17" name="Rounded Rectangle 1116"/>
            <p:cNvSpPr/>
            <p:nvPr/>
          </p:nvSpPr>
          <p:spPr>
            <a:xfrm>
              <a:off x="14654913" y="15272676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18" name="Right Arrow 1117"/>
            <p:cNvSpPr/>
            <p:nvPr/>
          </p:nvSpPr>
          <p:spPr>
            <a:xfrm>
              <a:off x="16216721" y="12802669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19" name="Rectangle 1118"/>
            <p:cNvSpPr/>
            <p:nvPr/>
          </p:nvSpPr>
          <p:spPr>
            <a:xfrm>
              <a:off x="16206150" y="12803829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20" name="TextBox 1119"/>
            <p:cNvSpPr txBox="1"/>
            <p:nvPr/>
          </p:nvSpPr>
          <p:spPr>
            <a:xfrm>
              <a:off x="16256950" y="12788511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121" name="Right Arrow 1120"/>
            <p:cNvSpPr/>
            <p:nvPr/>
          </p:nvSpPr>
          <p:spPr>
            <a:xfrm>
              <a:off x="16206150" y="12809101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22" name="TextBox 1121"/>
            <p:cNvSpPr txBox="1"/>
            <p:nvPr/>
          </p:nvSpPr>
          <p:spPr>
            <a:xfrm>
              <a:off x="16216721" y="12879117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123" name="TextBox 1122"/>
            <p:cNvSpPr txBox="1"/>
            <p:nvPr/>
          </p:nvSpPr>
          <p:spPr>
            <a:xfrm>
              <a:off x="16963594" y="13615521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124" name="TextBox 1123"/>
            <p:cNvSpPr txBox="1"/>
            <p:nvPr/>
          </p:nvSpPr>
          <p:spPr>
            <a:xfrm>
              <a:off x="16216721" y="13615521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125" name="TextBox 1124"/>
            <p:cNvSpPr txBox="1"/>
            <p:nvPr/>
          </p:nvSpPr>
          <p:spPr>
            <a:xfrm>
              <a:off x="16220612" y="13199828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Fuel</a:t>
              </a:r>
            </a:p>
          </p:txBody>
        </p:sp>
        <p:sp>
          <p:nvSpPr>
            <p:cNvPr id="1126" name="TextBox 1125"/>
            <p:cNvSpPr txBox="1"/>
            <p:nvPr/>
          </p:nvSpPr>
          <p:spPr>
            <a:xfrm>
              <a:off x="16311170" y="13767169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27" name="TextBox 1126"/>
            <p:cNvSpPr txBox="1"/>
            <p:nvPr/>
          </p:nvSpPr>
          <p:spPr>
            <a:xfrm>
              <a:off x="17190645" y="13767169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28" name="Rectangle 1127"/>
            <p:cNvSpPr/>
            <p:nvPr/>
          </p:nvSpPr>
          <p:spPr>
            <a:xfrm>
              <a:off x="14578712" y="12802667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29" name="Rectangle 1128"/>
            <p:cNvSpPr/>
            <p:nvPr/>
          </p:nvSpPr>
          <p:spPr>
            <a:xfrm>
              <a:off x="14581888" y="12786686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30" name="TextBox 1129"/>
            <p:cNvSpPr txBox="1"/>
            <p:nvPr/>
          </p:nvSpPr>
          <p:spPr>
            <a:xfrm>
              <a:off x="14664046" y="13457815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131" name="TextBox 1130"/>
            <p:cNvSpPr txBox="1"/>
            <p:nvPr/>
          </p:nvSpPr>
          <p:spPr>
            <a:xfrm>
              <a:off x="14983889" y="13060861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132" name="Rectangle 1131"/>
            <p:cNvSpPr/>
            <p:nvPr/>
          </p:nvSpPr>
          <p:spPr>
            <a:xfrm>
              <a:off x="14578712" y="12802666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33" name="TextBox 1132"/>
            <p:cNvSpPr txBox="1"/>
            <p:nvPr/>
          </p:nvSpPr>
          <p:spPr>
            <a:xfrm>
              <a:off x="15236145" y="13457815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134" name="TextBox 1133"/>
            <p:cNvSpPr txBox="1"/>
            <p:nvPr/>
          </p:nvSpPr>
          <p:spPr>
            <a:xfrm>
              <a:off x="15605436" y="13457815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135" name="Rounded Rectangle 1134"/>
            <p:cNvSpPr/>
            <p:nvPr/>
          </p:nvSpPr>
          <p:spPr>
            <a:xfrm>
              <a:off x="15666363" y="1362626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36" name="Rounded Rectangle 1135"/>
            <p:cNvSpPr/>
            <p:nvPr/>
          </p:nvSpPr>
          <p:spPr>
            <a:xfrm>
              <a:off x="15154363" y="1362626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37" name="Rounded Rectangle 1136"/>
            <p:cNvSpPr/>
            <p:nvPr/>
          </p:nvSpPr>
          <p:spPr>
            <a:xfrm>
              <a:off x="14654913" y="13626263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cxnSp>
          <p:nvCxnSpPr>
            <p:cNvPr id="1138" name="Straight Connector 1137"/>
            <p:cNvCxnSpPr/>
            <p:nvPr/>
          </p:nvCxnSpPr>
          <p:spPr>
            <a:xfrm flipV="1">
              <a:off x="18311310" y="15068682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9" name="Straight Connector 1138"/>
            <p:cNvCxnSpPr/>
            <p:nvPr/>
          </p:nvCxnSpPr>
          <p:spPr>
            <a:xfrm flipV="1">
              <a:off x="18311310" y="13422677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40" name="Group 1139"/>
            <p:cNvGrpSpPr/>
            <p:nvPr/>
          </p:nvGrpSpPr>
          <p:grpSpPr>
            <a:xfrm>
              <a:off x="22748394" y="9217982"/>
              <a:ext cx="6265239" cy="6120194"/>
              <a:chOff x="22748394" y="1435377"/>
              <a:chExt cx="6265239" cy="6120194"/>
            </a:xfrm>
          </p:grpSpPr>
          <p:sp>
            <p:nvSpPr>
              <p:cNvPr id="1246" name="Rectangle 1245"/>
              <p:cNvSpPr/>
              <p:nvPr/>
            </p:nvSpPr>
            <p:spPr>
              <a:xfrm>
                <a:off x="26139579" y="1435377"/>
                <a:ext cx="2196000" cy="6120194"/>
              </a:xfrm>
              <a:prstGeom prst="rect">
                <a:avLst/>
              </a:prstGeom>
              <a:solidFill>
                <a:schemeClr val="accent5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47" name="Rectangle 1246"/>
              <p:cNvSpPr/>
              <p:nvPr/>
            </p:nvSpPr>
            <p:spPr>
              <a:xfrm>
                <a:off x="26139579" y="1435379"/>
                <a:ext cx="2196000" cy="288000"/>
              </a:xfrm>
              <a:prstGeom prst="rect">
                <a:avLst/>
              </a:prstGeom>
              <a:solidFill>
                <a:srgbClr val="F2E9CE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 smtClean="0">
                    <a:solidFill>
                      <a:schemeClr val="tx1"/>
                    </a:solidFill>
                  </a:rPr>
                  <a:t>System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48" name="TextBox 1247"/>
              <p:cNvSpPr txBox="1"/>
              <p:nvPr/>
            </p:nvSpPr>
            <p:spPr>
              <a:xfrm>
                <a:off x="26168319" y="1726834"/>
                <a:ext cx="216725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000" dirty="0" smtClean="0"/>
                  <a:t>What:                                            Where:</a:t>
                </a:r>
                <a:endParaRPr lang="en-GB" sz="1000" dirty="0"/>
              </a:p>
            </p:txBody>
          </p:sp>
          <p:sp>
            <p:nvSpPr>
              <p:cNvPr id="1249" name="TextBox 1248"/>
              <p:cNvSpPr txBox="1"/>
              <p:nvPr/>
            </p:nvSpPr>
            <p:spPr>
              <a:xfrm>
                <a:off x="27447120" y="1939708"/>
                <a:ext cx="76282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>
                  <a:defRPr sz="1200" b="1">
                    <a:solidFill>
                      <a:schemeClr val="bg2">
                        <a:lumMod val="25000"/>
                      </a:schemeClr>
                    </a:solidFill>
                    <a:latin typeface="MV Boli" pitchFamily="2" charset="0"/>
                    <a:cs typeface="MV Boli" pitchFamily="2" charset="0"/>
                  </a:defRPr>
                </a:lvl1pPr>
              </a:lstStyle>
              <a:p>
                <a:pPr algn="r"/>
                <a:r>
                  <a:rPr lang="en-GB" dirty="0" smtClean="0">
                    <a:solidFill>
                      <a:schemeClr val="tx1"/>
                    </a:solidFill>
                  </a:rPr>
                  <a:t>UK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0" name="Rectangle 1249"/>
              <p:cNvSpPr/>
              <p:nvPr/>
            </p:nvSpPr>
            <p:spPr>
              <a:xfrm>
                <a:off x="26607579" y="2985769"/>
                <a:ext cx="1260000" cy="2160000"/>
              </a:xfrm>
              <a:prstGeom prst="rect">
                <a:avLst/>
              </a:prstGeom>
              <a:solidFill>
                <a:srgbClr val="E1E1FF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51" name="Rectangle 1250"/>
              <p:cNvSpPr/>
              <p:nvPr/>
            </p:nvSpPr>
            <p:spPr>
              <a:xfrm>
                <a:off x="26607579" y="2998469"/>
                <a:ext cx="1260000" cy="288000"/>
              </a:xfrm>
              <a:prstGeom prst="rect">
                <a:avLst/>
              </a:prstGeom>
              <a:solidFill>
                <a:srgbClr val="F2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A</a:t>
                </a:r>
                <a:r>
                  <a:rPr lang="en-GB" sz="1600" b="1" dirty="0" smtClean="0">
                    <a:solidFill>
                      <a:schemeClr val="tx1"/>
                    </a:solidFill>
                  </a:rPr>
                  <a:t>ction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52" name="Rectangle 1251"/>
              <p:cNvSpPr/>
              <p:nvPr/>
            </p:nvSpPr>
            <p:spPr>
              <a:xfrm>
                <a:off x="26607579" y="2985769"/>
                <a:ext cx="1260000" cy="21600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53" name="TextBox 1252"/>
              <p:cNvSpPr txBox="1"/>
              <p:nvPr/>
            </p:nvSpPr>
            <p:spPr>
              <a:xfrm>
                <a:off x="26607579" y="3286469"/>
                <a:ext cx="1260000" cy="1868885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Transport product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54" name="Right Arrow 1253"/>
              <p:cNvSpPr/>
              <p:nvPr/>
            </p:nvSpPr>
            <p:spPr>
              <a:xfrm>
                <a:off x="23724688" y="3451936"/>
                <a:ext cx="2149429" cy="1244976"/>
              </a:xfrm>
              <a:prstGeom prst="rightArrow">
                <a:avLst>
                  <a:gd name="adj1" fmla="val 100000"/>
                  <a:gd name="adj2" fmla="val 32724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55" name="Right Triangle 1254"/>
              <p:cNvSpPr/>
              <p:nvPr/>
            </p:nvSpPr>
            <p:spPr>
              <a:xfrm>
                <a:off x="25449809" y="3453096"/>
                <a:ext cx="125211" cy="216000"/>
              </a:xfrm>
              <a:prstGeom prst="rtTriangl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56" name="Rectangle 1255"/>
              <p:cNvSpPr/>
              <p:nvPr/>
            </p:nvSpPr>
            <p:spPr>
              <a:xfrm>
                <a:off x="23714117" y="3453096"/>
                <a:ext cx="1735692" cy="216000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57" name="TextBox 1256"/>
              <p:cNvSpPr txBox="1"/>
              <p:nvPr/>
            </p:nvSpPr>
            <p:spPr>
              <a:xfrm>
                <a:off x="23764917" y="3437778"/>
                <a:ext cx="17484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600" b="1" dirty="0" smtClean="0"/>
                  <a:t>Thing</a:t>
                </a:r>
                <a:endParaRPr lang="en-GB" sz="1600" b="1" dirty="0"/>
              </a:p>
            </p:txBody>
          </p:sp>
          <p:sp>
            <p:nvSpPr>
              <p:cNvPr id="1258" name="Right Arrow 1257"/>
              <p:cNvSpPr/>
              <p:nvPr/>
            </p:nvSpPr>
            <p:spPr>
              <a:xfrm>
                <a:off x="23714117" y="3458368"/>
                <a:ext cx="2160000" cy="1244976"/>
              </a:xfrm>
              <a:prstGeom prst="rightArrow">
                <a:avLst>
                  <a:gd name="adj1" fmla="val 100000"/>
                  <a:gd name="adj2" fmla="val 3327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59" name="TextBox 1258"/>
              <p:cNvSpPr txBox="1"/>
              <p:nvPr/>
            </p:nvSpPr>
            <p:spPr>
              <a:xfrm>
                <a:off x="23724688" y="3486344"/>
                <a:ext cx="643061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00" b="1" dirty="0" smtClean="0">
                  <a:cs typeface="MV Boli" pitchFamily="2" charset="0"/>
                </a:endParaRPr>
              </a:p>
              <a:p>
                <a:r>
                  <a:rPr lang="en-GB" sz="1400" b="1" dirty="0" smtClean="0">
                    <a:cs typeface="MV Boli" pitchFamily="2" charset="0"/>
                  </a:rPr>
                  <a:t>What:</a:t>
                </a:r>
                <a:endParaRPr lang="en-GB" sz="1400" b="1" dirty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>
                  <a:cs typeface="MV Boli" pitchFamily="2" charset="0"/>
                </a:endParaRPr>
              </a:p>
            </p:txBody>
          </p:sp>
          <p:sp>
            <p:nvSpPr>
              <p:cNvPr id="1260" name="TextBox 1259"/>
              <p:cNvSpPr txBox="1"/>
              <p:nvPr/>
            </p:nvSpPr>
            <p:spPr>
              <a:xfrm>
                <a:off x="23717606" y="3853630"/>
                <a:ext cx="1940595" cy="837724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Boxed product </a:t>
                </a:r>
              </a:p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(individual)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61" name="Freeform 1260"/>
              <p:cNvSpPr/>
              <p:nvPr/>
            </p:nvSpPr>
            <p:spPr>
              <a:xfrm>
                <a:off x="25924552" y="4095749"/>
                <a:ext cx="574577" cy="45719"/>
              </a:xfrm>
              <a:custGeom>
                <a:avLst/>
                <a:gdLst>
                  <a:gd name="connsiteX0" fmla="*/ 0 w 2466975"/>
                  <a:gd name="connsiteY0" fmla="*/ 0 h 0"/>
                  <a:gd name="connsiteX1" fmla="*/ 2466975 w 246697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66975">
                    <a:moveTo>
                      <a:pt x="0" y="0"/>
                    </a:moveTo>
                    <a:lnTo>
                      <a:pt x="2466975" y="0"/>
                    </a:lnTo>
                  </a:path>
                </a:pathLst>
              </a:custGeom>
              <a:noFill/>
              <a:ln w="38100">
                <a:solidFill>
                  <a:schemeClr val="accent4">
                    <a:lumMod val="50000"/>
                  </a:schemeClr>
                </a:solidFill>
                <a:tailEnd type="triangle" w="sm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62" name="TextBox 1261"/>
              <p:cNvSpPr txBox="1"/>
              <p:nvPr/>
            </p:nvSpPr>
            <p:spPr>
              <a:xfrm>
                <a:off x="26168319" y="1939708"/>
                <a:ext cx="284531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 anchorCtr="0">
                <a:spAutoFit/>
              </a:bodyPr>
              <a:lstStyle/>
              <a:p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Courier</a:t>
                </a:r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63" name="Right Arrow 1262"/>
              <p:cNvSpPr/>
              <p:nvPr/>
            </p:nvSpPr>
            <p:spPr>
              <a:xfrm>
                <a:off x="24386403" y="5938204"/>
                <a:ext cx="2149429" cy="1244976"/>
              </a:xfrm>
              <a:prstGeom prst="rightArrow">
                <a:avLst>
                  <a:gd name="adj1" fmla="val 100000"/>
                  <a:gd name="adj2" fmla="val 32724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64" name="Rectangle 1263"/>
              <p:cNvSpPr/>
              <p:nvPr/>
            </p:nvSpPr>
            <p:spPr>
              <a:xfrm>
                <a:off x="24375832" y="5939364"/>
                <a:ext cx="1735692" cy="216000"/>
              </a:xfrm>
              <a:prstGeom prst="rect">
                <a:avLst/>
              </a:prstGeom>
              <a:solidFill>
                <a:schemeClr val="accent6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5" name="TextBox 1264"/>
              <p:cNvSpPr txBox="1"/>
              <p:nvPr/>
            </p:nvSpPr>
            <p:spPr>
              <a:xfrm>
                <a:off x="24426632" y="5924046"/>
                <a:ext cx="17484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spAutoFit/>
              </a:bodyPr>
              <a:lstStyle/>
              <a:p>
                <a:pPr algn="ctr"/>
                <a:r>
                  <a:rPr lang="en-GB" sz="1600" b="1" dirty="0" smtClean="0"/>
                  <a:t>Thing</a:t>
                </a:r>
                <a:endParaRPr lang="en-GB" sz="1600" b="1" dirty="0"/>
              </a:p>
            </p:txBody>
          </p:sp>
          <p:sp>
            <p:nvSpPr>
              <p:cNvPr id="1266" name="Right Arrow 1265"/>
              <p:cNvSpPr/>
              <p:nvPr/>
            </p:nvSpPr>
            <p:spPr>
              <a:xfrm>
                <a:off x="24375832" y="5944636"/>
                <a:ext cx="2160000" cy="1244976"/>
              </a:xfrm>
              <a:prstGeom prst="rightArrow">
                <a:avLst>
                  <a:gd name="adj1" fmla="val 100000"/>
                  <a:gd name="adj2" fmla="val 33277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sp>
            <p:nvSpPr>
              <p:cNvPr id="1267" name="TextBox 1266"/>
              <p:cNvSpPr txBox="1"/>
              <p:nvPr/>
            </p:nvSpPr>
            <p:spPr>
              <a:xfrm>
                <a:off x="24386403" y="6014652"/>
                <a:ext cx="513282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GB" sz="1000" b="1" dirty="0" smtClean="0">
                  <a:cs typeface="MV Boli" pitchFamily="2" charset="0"/>
                </a:endParaRPr>
              </a:p>
              <a:p>
                <a:r>
                  <a:rPr lang="en-GB" sz="1000" b="1" dirty="0" smtClean="0">
                    <a:cs typeface="MV Boli" pitchFamily="2" charset="0"/>
                  </a:rPr>
                  <a:t>What:</a:t>
                </a:r>
                <a:endParaRPr lang="en-GB" sz="1000" b="1" dirty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 smtClean="0">
                  <a:cs typeface="MV Boli" pitchFamily="2" charset="0"/>
                </a:endParaRPr>
              </a:p>
              <a:p>
                <a:endParaRPr lang="en-GB" sz="1000" b="1" dirty="0">
                  <a:cs typeface="MV Boli" pitchFamily="2" charset="0"/>
                </a:endParaRPr>
              </a:p>
            </p:txBody>
          </p:sp>
          <p:sp>
            <p:nvSpPr>
              <p:cNvPr id="1268" name="TextBox 1267"/>
              <p:cNvSpPr txBox="1"/>
              <p:nvPr/>
            </p:nvSpPr>
            <p:spPr>
              <a:xfrm>
                <a:off x="25133276" y="6751056"/>
                <a:ext cx="1106121" cy="44285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GB" sz="800" b="1" dirty="0" smtClean="0"/>
                  <a:t>Recycled content (%):</a:t>
                </a:r>
                <a:endParaRPr lang="en-GB" sz="800" b="1" dirty="0"/>
              </a:p>
            </p:txBody>
          </p:sp>
          <p:sp>
            <p:nvSpPr>
              <p:cNvPr id="1269" name="TextBox 1268"/>
              <p:cNvSpPr txBox="1"/>
              <p:nvPr/>
            </p:nvSpPr>
            <p:spPr>
              <a:xfrm>
                <a:off x="24386403" y="6751056"/>
                <a:ext cx="558166" cy="442858"/>
              </a:xfrm>
              <a:prstGeom prst="rect">
                <a:avLst/>
              </a:prstGeom>
              <a:noFill/>
            </p:spPr>
            <p:txBody>
              <a:bodyPr wrap="none" rtlCol="0">
                <a:noAutofit/>
              </a:bodyPr>
              <a:lstStyle/>
              <a:p>
                <a:r>
                  <a:rPr lang="en-GB" sz="800" b="1" dirty="0" smtClean="0"/>
                  <a:t>Amount:</a:t>
                </a:r>
                <a:endParaRPr lang="en-GB" sz="800" b="1" dirty="0"/>
              </a:p>
            </p:txBody>
          </p:sp>
          <p:sp>
            <p:nvSpPr>
              <p:cNvPr id="1270" name="TextBox 1269"/>
              <p:cNvSpPr txBox="1"/>
              <p:nvPr/>
            </p:nvSpPr>
            <p:spPr>
              <a:xfrm>
                <a:off x="24390294" y="6335363"/>
                <a:ext cx="1940595" cy="491935"/>
              </a:xfrm>
              <a:prstGeom prst="rect">
                <a:avLst/>
              </a:prstGeom>
              <a:noFill/>
            </p:spPr>
            <p:txBody>
              <a:bodyPr wrap="square" lIns="72000" tIns="0" rIns="72000" bIns="0" rtlCol="0" anchor="ctr" anchorCtr="0">
                <a:normAutofit/>
              </a:bodyPr>
              <a:lstStyle/>
              <a:p>
                <a:pPr algn="ctr"/>
                <a:r>
                  <a:rPr lang="en-GB" sz="1200" b="1" dirty="0" smtClean="0">
                    <a:latin typeface="MV Boli" pitchFamily="2" charset="0"/>
                    <a:cs typeface="MV Boli" pitchFamily="2" charset="0"/>
                  </a:rPr>
                  <a:t>Fuel</a:t>
                </a:r>
              </a:p>
            </p:txBody>
          </p:sp>
          <p:sp>
            <p:nvSpPr>
              <p:cNvPr id="1271" name="TextBox 1270"/>
              <p:cNvSpPr txBox="1"/>
              <p:nvPr/>
            </p:nvSpPr>
            <p:spPr>
              <a:xfrm>
                <a:off x="24480852" y="6902704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72" name="TextBox 1271"/>
              <p:cNvSpPr txBox="1"/>
              <p:nvPr/>
            </p:nvSpPr>
            <p:spPr>
              <a:xfrm>
                <a:off x="25360327" y="6902704"/>
                <a:ext cx="762825" cy="29845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rmAutofit/>
              </a:bodyPr>
              <a:lstStyle/>
              <a:p>
                <a:pPr algn="r"/>
                <a:endParaRPr lang="en-GB" sz="1200" b="1" dirty="0">
                  <a:latin typeface="MV Boli" pitchFamily="2" charset="0"/>
                  <a:cs typeface="MV Boli" pitchFamily="2" charset="0"/>
                </a:endParaRPr>
              </a:p>
            </p:txBody>
          </p:sp>
          <p:sp>
            <p:nvSpPr>
              <p:cNvPr id="1273" name="Rectangle 1272"/>
              <p:cNvSpPr/>
              <p:nvPr/>
            </p:nvSpPr>
            <p:spPr>
              <a:xfrm>
                <a:off x="22748394" y="5938202"/>
                <a:ext cx="1555751" cy="1251410"/>
              </a:xfrm>
              <a:prstGeom prst="rect">
                <a:avLst/>
              </a:prstGeom>
              <a:solidFill>
                <a:schemeClr val="bg2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4" name="Rectangle 1273"/>
              <p:cNvSpPr/>
              <p:nvPr/>
            </p:nvSpPr>
            <p:spPr>
              <a:xfrm>
                <a:off x="22751570" y="5922221"/>
                <a:ext cx="1552576" cy="216000"/>
              </a:xfrm>
              <a:prstGeom prst="rect">
                <a:avLst/>
              </a:prstGeom>
              <a:solidFill>
                <a:srgbClr val="F2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32400" bIns="0" rtlCol="0" anchor="ctr" anchorCtr="0"/>
              <a:lstStyle/>
              <a:p>
                <a:pPr algn="ctr"/>
                <a:r>
                  <a:rPr lang="en-GB" sz="1600" b="1" dirty="0">
                    <a:solidFill>
                      <a:schemeClr val="tx1"/>
                    </a:solidFill>
                  </a:rPr>
                  <a:t>A</a:t>
                </a:r>
                <a:r>
                  <a:rPr lang="en-GB" sz="1600" b="1" dirty="0" smtClean="0">
                    <a:solidFill>
                      <a:schemeClr val="tx1"/>
                    </a:solidFill>
                  </a:rPr>
                  <a:t>ction</a:t>
                </a:r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5" name="TextBox 1274"/>
              <p:cNvSpPr txBox="1"/>
              <p:nvPr/>
            </p:nvSpPr>
            <p:spPr>
              <a:xfrm>
                <a:off x="22833728" y="6593350"/>
                <a:ext cx="38151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Carbon</a:t>
                </a:r>
              </a:p>
            </p:txBody>
          </p:sp>
          <p:sp>
            <p:nvSpPr>
              <p:cNvPr id="1276" name="TextBox 1275"/>
              <p:cNvSpPr txBox="1"/>
              <p:nvPr/>
            </p:nvSpPr>
            <p:spPr>
              <a:xfrm>
                <a:off x="23153571" y="6196396"/>
                <a:ext cx="7453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Produce &amp;</a:t>
                </a:r>
              </a:p>
              <a:p>
                <a:r>
                  <a:rPr lang="en-GB" sz="1200" b="1" dirty="0" smtClean="0">
                    <a:latin typeface="MV Boli" pitchFamily="2" charset="0"/>
                    <a:ea typeface="Verdana" pitchFamily="34" charset="0"/>
                    <a:cs typeface="MV Boli" pitchFamily="2" charset="0"/>
                  </a:rPr>
                  <a:t>Transport</a:t>
                </a:r>
              </a:p>
            </p:txBody>
          </p:sp>
          <p:sp>
            <p:nvSpPr>
              <p:cNvPr id="1277" name="Rectangle 1276"/>
              <p:cNvSpPr/>
              <p:nvPr/>
            </p:nvSpPr>
            <p:spPr>
              <a:xfrm>
                <a:off x="22748394" y="5938201"/>
                <a:ext cx="1555751" cy="125141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78" name="TextBox 1277"/>
              <p:cNvSpPr txBox="1"/>
              <p:nvPr/>
            </p:nvSpPr>
            <p:spPr>
              <a:xfrm>
                <a:off x="23405827" y="6593350"/>
                <a:ext cx="232436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Cost</a:t>
                </a:r>
              </a:p>
            </p:txBody>
          </p:sp>
          <p:sp>
            <p:nvSpPr>
              <p:cNvPr id="1279" name="TextBox 1278"/>
              <p:cNvSpPr txBox="1"/>
              <p:nvPr/>
            </p:nvSpPr>
            <p:spPr>
              <a:xfrm>
                <a:off x="23775118" y="6593350"/>
                <a:ext cx="493725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b="1" dirty="0" smtClean="0"/>
                  <a:t>Influence</a:t>
                </a:r>
              </a:p>
            </p:txBody>
          </p:sp>
          <p:sp>
            <p:nvSpPr>
              <p:cNvPr id="1280" name="Rounded Rectangle 1279"/>
              <p:cNvSpPr/>
              <p:nvPr/>
            </p:nvSpPr>
            <p:spPr>
              <a:xfrm>
                <a:off x="23836045" y="6761798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281" name="Rounded Rectangle 1280"/>
              <p:cNvSpPr/>
              <p:nvPr/>
            </p:nvSpPr>
            <p:spPr>
              <a:xfrm>
                <a:off x="23324045" y="6761798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bg1"/>
                  </a:solidFill>
                  <a:cs typeface="MV Boli" pitchFamily="2" charset="0"/>
                </a:endParaRPr>
              </a:p>
            </p:txBody>
          </p:sp>
          <p:sp>
            <p:nvSpPr>
              <p:cNvPr id="1282" name="Rounded Rectangle 1281"/>
              <p:cNvSpPr/>
              <p:nvPr/>
            </p:nvSpPr>
            <p:spPr>
              <a:xfrm>
                <a:off x="22824595" y="6761798"/>
                <a:ext cx="396000" cy="360000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8800" tIns="72000" rIns="28800" bIns="72000" rtlCol="0" anchor="ctr">
                <a:noAutofit/>
              </a:bodyPr>
              <a:lstStyle/>
              <a:p>
                <a:pPr algn="ctr"/>
                <a:endParaRPr lang="en-GB" sz="1800" b="1" dirty="0">
                  <a:solidFill>
                    <a:schemeClr val="tx1"/>
                  </a:solidFill>
                  <a:cs typeface="MV Boli" pitchFamily="2" charset="0"/>
                </a:endParaRPr>
              </a:p>
            </p:txBody>
          </p:sp>
          <p:cxnSp>
            <p:nvCxnSpPr>
              <p:cNvPr id="1283" name="Straight Connector 1282"/>
              <p:cNvCxnSpPr/>
              <p:nvPr/>
            </p:nvCxnSpPr>
            <p:spPr>
              <a:xfrm flipV="1">
                <a:off x="26559620" y="6558212"/>
                <a:ext cx="695454" cy="2480"/>
              </a:xfrm>
              <a:prstGeom prst="line">
                <a:avLst/>
              </a:prstGeom>
              <a:ln w="38100">
                <a:solidFill>
                  <a:schemeClr val="accent4">
                    <a:lumMod val="50000"/>
                  </a:schemeClr>
                </a:solidFill>
                <a:tailEnd type="triangle" w="sm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41" name="Rectangle 1140"/>
            <p:cNvSpPr/>
            <p:nvPr/>
          </p:nvSpPr>
          <p:spPr>
            <a:xfrm>
              <a:off x="18630297" y="1435377"/>
              <a:ext cx="2196000" cy="6405715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2" name="Rectangle 1141"/>
            <p:cNvSpPr/>
            <p:nvPr/>
          </p:nvSpPr>
          <p:spPr>
            <a:xfrm>
              <a:off x="18630297" y="1435379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3" name="TextBox 1142"/>
            <p:cNvSpPr txBox="1"/>
            <p:nvPr/>
          </p:nvSpPr>
          <p:spPr>
            <a:xfrm>
              <a:off x="18659037" y="1726834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1144" name="TextBox 1143"/>
            <p:cNvSpPr txBox="1"/>
            <p:nvPr/>
          </p:nvSpPr>
          <p:spPr>
            <a:xfrm>
              <a:off x="18729716" y="1939708"/>
              <a:ext cx="2845314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Retailer </a:t>
              </a:r>
            </a:p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(shop)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45" name="TextBox 1144"/>
            <p:cNvSpPr txBox="1"/>
            <p:nvPr/>
          </p:nvSpPr>
          <p:spPr>
            <a:xfrm>
              <a:off x="19959223" y="1939708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UK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46" name="Rectangle 1145"/>
            <p:cNvSpPr/>
            <p:nvPr/>
          </p:nvSpPr>
          <p:spPr>
            <a:xfrm>
              <a:off x="19098297" y="298576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7" name="Rectangle 1146"/>
            <p:cNvSpPr/>
            <p:nvPr/>
          </p:nvSpPr>
          <p:spPr>
            <a:xfrm>
              <a:off x="19098297" y="299846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48" name="Rectangle 1147"/>
            <p:cNvSpPr/>
            <p:nvPr/>
          </p:nvSpPr>
          <p:spPr>
            <a:xfrm>
              <a:off x="19098297" y="298576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49" name="TextBox 1148"/>
            <p:cNvSpPr txBox="1"/>
            <p:nvPr/>
          </p:nvSpPr>
          <p:spPr>
            <a:xfrm>
              <a:off x="19098297" y="328646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Sell product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 in stores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50" name="Right Arrow 1149"/>
            <p:cNvSpPr/>
            <p:nvPr/>
          </p:nvSpPr>
          <p:spPr>
            <a:xfrm>
              <a:off x="16216721" y="6727367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51" name="Rectangle 1150"/>
            <p:cNvSpPr/>
            <p:nvPr/>
          </p:nvSpPr>
          <p:spPr>
            <a:xfrm>
              <a:off x="16206150" y="6728527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2" name="TextBox 1151"/>
            <p:cNvSpPr txBox="1"/>
            <p:nvPr/>
          </p:nvSpPr>
          <p:spPr>
            <a:xfrm>
              <a:off x="16256950" y="6713209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153" name="Right Arrow 1152"/>
            <p:cNvSpPr/>
            <p:nvPr/>
          </p:nvSpPr>
          <p:spPr>
            <a:xfrm>
              <a:off x="16206150" y="6733799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54" name="TextBox 1153"/>
            <p:cNvSpPr txBox="1"/>
            <p:nvPr/>
          </p:nvSpPr>
          <p:spPr>
            <a:xfrm>
              <a:off x="16216721" y="6803815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155" name="TextBox 1154"/>
            <p:cNvSpPr txBox="1"/>
            <p:nvPr/>
          </p:nvSpPr>
          <p:spPr>
            <a:xfrm>
              <a:off x="16963594" y="7540219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156" name="TextBox 1155"/>
            <p:cNvSpPr txBox="1"/>
            <p:nvPr/>
          </p:nvSpPr>
          <p:spPr>
            <a:xfrm>
              <a:off x="16216721" y="7540219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157" name="TextBox 1156"/>
            <p:cNvSpPr txBox="1"/>
            <p:nvPr/>
          </p:nvSpPr>
          <p:spPr>
            <a:xfrm>
              <a:off x="16220612" y="7124526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Electricity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58" name="TextBox 1157"/>
            <p:cNvSpPr txBox="1"/>
            <p:nvPr/>
          </p:nvSpPr>
          <p:spPr>
            <a:xfrm>
              <a:off x="16311170" y="769186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59" name="TextBox 1158"/>
            <p:cNvSpPr txBox="1"/>
            <p:nvPr/>
          </p:nvSpPr>
          <p:spPr>
            <a:xfrm>
              <a:off x="17190645" y="7691867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60" name="Rectangle 1159"/>
            <p:cNvSpPr/>
            <p:nvPr/>
          </p:nvSpPr>
          <p:spPr>
            <a:xfrm>
              <a:off x="14578712" y="6727365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1" name="Rectangle 1160"/>
            <p:cNvSpPr/>
            <p:nvPr/>
          </p:nvSpPr>
          <p:spPr>
            <a:xfrm>
              <a:off x="14581888" y="6711384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62" name="TextBox 1161"/>
            <p:cNvSpPr txBox="1"/>
            <p:nvPr/>
          </p:nvSpPr>
          <p:spPr>
            <a:xfrm>
              <a:off x="14664046" y="7382513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163" name="TextBox 1162"/>
            <p:cNvSpPr txBox="1"/>
            <p:nvPr/>
          </p:nvSpPr>
          <p:spPr>
            <a:xfrm>
              <a:off x="14983889" y="6985559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164" name="Rectangle 1163"/>
            <p:cNvSpPr/>
            <p:nvPr/>
          </p:nvSpPr>
          <p:spPr>
            <a:xfrm>
              <a:off x="14578712" y="6727364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65" name="TextBox 1164"/>
            <p:cNvSpPr txBox="1"/>
            <p:nvPr/>
          </p:nvSpPr>
          <p:spPr>
            <a:xfrm>
              <a:off x="15236145" y="7382513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166" name="TextBox 1165"/>
            <p:cNvSpPr txBox="1"/>
            <p:nvPr/>
          </p:nvSpPr>
          <p:spPr>
            <a:xfrm>
              <a:off x="15605436" y="7382513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167" name="Rounded Rectangle 1166"/>
            <p:cNvSpPr/>
            <p:nvPr/>
          </p:nvSpPr>
          <p:spPr>
            <a:xfrm>
              <a:off x="15666363" y="755096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68" name="Rounded Rectangle 1167"/>
            <p:cNvSpPr/>
            <p:nvPr/>
          </p:nvSpPr>
          <p:spPr>
            <a:xfrm>
              <a:off x="15154363" y="755096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69" name="Rounded Rectangle 1168"/>
            <p:cNvSpPr/>
            <p:nvPr/>
          </p:nvSpPr>
          <p:spPr>
            <a:xfrm>
              <a:off x="14654913" y="7550961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70" name="Right Arrow 1169"/>
            <p:cNvSpPr/>
            <p:nvPr/>
          </p:nvSpPr>
          <p:spPr>
            <a:xfrm>
              <a:off x="16216721" y="5080954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71" name="Rectangle 1170"/>
            <p:cNvSpPr/>
            <p:nvPr/>
          </p:nvSpPr>
          <p:spPr>
            <a:xfrm>
              <a:off x="16206150" y="5082114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2" name="TextBox 1171"/>
            <p:cNvSpPr txBox="1"/>
            <p:nvPr/>
          </p:nvSpPr>
          <p:spPr>
            <a:xfrm>
              <a:off x="16256950" y="5066796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173" name="Right Arrow 1172"/>
            <p:cNvSpPr/>
            <p:nvPr/>
          </p:nvSpPr>
          <p:spPr>
            <a:xfrm>
              <a:off x="16206150" y="5087386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174" name="TextBox 1173"/>
            <p:cNvSpPr txBox="1"/>
            <p:nvPr/>
          </p:nvSpPr>
          <p:spPr>
            <a:xfrm>
              <a:off x="16216721" y="5157402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175" name="TextBox 1174"/>
            <p:cNvSpPr txBox="1"/>
            <p:nvPr/>
          </p:nvSpPr>
          <p:spPr>
            <a:xfrm>
              <a:off x="16963594" y="5893806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176" name="TextBox 1175"/>
            <p:cNvSpPr txBox="1"/>
            <p:nvPr/>
          </p:nvSpPr>
          <p:spPr>
            <a:xfrm>
              <a:off x="16216721" y="5893806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177" name="TextBox 1176"/>
            <p:cNvSpPr txBox="1"/>
            <p:nvPr/>
          </p:nvSpPr>
          <p:spPr>
            <a:xfrm>
              <a:off x="16220612" y="5478113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Fuel</a:t>
              </a:r>
            </a:p>
          </p:txBody>
        </p:sp>
        <p:sp>
          <p:nvSpPr>
            <p:cNvPr id="1178" name="TextBox 1177"/>
            <p:cNvSpPr txBox="1"/>
            <p:nvPr/>
          </p:nvSpPr>
          <p:spPr>
            <a:xfrm>
              <a:off x="16311170" y="604545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79" name="TextBox 1178"/>
            <p:cNvSpPr txBox="1"/>
            <p:nvPr/>
          </p:nvSpPr>
          <p:spPr>
            <a:xfrm>
              <a:off x="17190645" y="604545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14578712" y="5080952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81" name="Rectangle 1180"/>
            <p:cNvSpPr/>
            <p:nvPr/>
          </p:nvSpPr>
          <p:spPr>
            <a:xfrm>
              <a:off x="14581888" y="5064971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82" name="TextBox 1181"/>
            <p:cNvSpPr txBox="1"/>
            <p:nvPr/>
          </p:nvSpPr>
          <p:spPr>
            <a:xfrm>
              <a:off x="14664046" y="5736100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183" name="TextBox 1182"/>
            <p:cNvSpPr txBox="1"/>
            <p:nvPr/>
          </p:nvSpPr>
          <p:spPr>
            <a:xfrm>
              <a:off x="14983889" y="5339146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14578712" y="5080951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85" name="TextBox 1184"/>
            <p:cNvSpPr txBox="1"/>
            <p:nvPr/>
          </p:nvSpPr>
          <p:spPr>
            <a:xfrm>
              <a:off x="15236145" y="5736100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186" name="TextBox 1185"/>
            <p:cNvSpPr txBox="1"/>
            <p:nvPr/>
          </p:nvSpPr>
          <p:spPr>
            <a:xfrm>
              <a:off x="15605436" y="5736100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187" name="Rounded Rectangle 1186"/>
            <p:cNvSpPr/>
            <p:nvPr/>
          </p:nvSpPr>
          <p:spPr>
            <a:xfrm>
              <a:off x="15666363" y="590454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88" name="Rounded Rectangle 1187"/>
            <p:cNvSpPr/>
            <p:nvPr/>
          </p:nvSpPr>
          <p:spPr>
            <a:xfrm>
              <a:off x="15154363" y="590454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189" name="Rounded Rectangle 1188"/>
            <p:cNvSpPr/>
            <p:nvPr/>
          </p:nvSpPr>
          <p:spPr>
            <a:xfrm>
              <a:off x="14654913" y="590454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cxnSp>
          <p:nvCxnSpPr>
            <p:cNvPr id="1190" name="Straight Connector 1189"/>
            <p:cNvCxnSpPr/>
            <p:nvPr/>
          </p:nvCxnSpPr>
          <p:spPr>
            <a:xfrm flipV="1">
              <a:off x="18311310" y="7346967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1" name="Straight Connector 1190"/>
            <p:cNvCxnSpPr/>
            <p:nvPr/>
          </p:nvCxnSpPr>
          <p:spPr>
            <a:xfrm flipV="1">
              <a:off x="18311310" y="5700962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2" name="TextBox 1191"/>
            <p:cNvSpPr txBox="1"/>
            <p:nvPr/>
          </p:nvSpPr>
          <p:spPr>
            <a:xfrm>
              <a:off x="10728716" y="5711608"/>
              <a:ext cx="2845314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Ships, trucks, </a:t>
              </a:r>
            </a:p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trains, vans, </a:t>
              </a:r>
            </a:p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warehouses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193" name="Rectangle 1192"/>
            <p:cNvSpPr/>
            <p:nvPr/>
          </p:nvSpPr>
          <p:spPr>
            <a:xfrm>
              <a:off x="26139579" y="1435377"/>
              <a:ext cx="2196000" cy="6416852"/>
            </a:xfrm>
            <a:prstGeom prst="rect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26139579" y="1435379"/>
              <a:ext cx="2196000" cy="288000"/>
            </a:xfrm>
            <a:prstGeom prst="rect">
              <a:avLst/>
            </a:prstGeom>
            <a:solidFill>
              <a:srgbClr val="F2E9CE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</a:rPr>
                <a:t>System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5" name="TextBox 1194"/>
            <p:cNvSpPr txBox="1"/>
            <p:nvPr/>
          </p:nvSpPr>
          <p:spPr>
            <a:xfrm>
              <a:off x="26168319" y="1726834"/>
              <a:ext cx="21672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/>
                <a:t>What:                                            Where:</a:t>
              </a:r>
              <a:endParaRPr lang="en-GB" sz="1000" dirty="0"/>
            </a:p>
          </p:txBody>
        </p:sp>
        <p:sp>
          <p:nvSpPr>
            <p:cNvPr id="1196" name="TextBox 1195"/>
            <p:cNvSpPr txBox="1"/>
            <p:nvPr/>
          </p:nvSpPr>
          <p:spPr>
            <a:xfrm>
              <a:off x="27447120" y="1939708"/>
              <a:ext cx="762825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>
              <a:defPPr>
                <a:defRPr lang="en-US"/>
              </a:defPPr>
              <a:lvl1pPr>
                <a:defRPr sz="1200" b="1">
                  <a:solidFill>
                    <a:schemeClr val="bg2">
                      <a:lumMod val="25000"/>
                    </a:schemeClr>
                  </a:solidFill>
                  <a:latin typeface="MV Boli" pitchFamily="2" charset="0"/>
                  <a:cs typeface="MV Boli" pitchFamily="2" charset="0"/>
                </a:defRPr>
              </a:lvl1pPr>
            </a:lstStyle>
            <a:p>
              <a:pPr algn="r"/>
              <a:r>
                <a:rPr lang="en-GB" dirty="0" smtClean="0">
                  <a:solidFill>
                    <a:schemeClr val="tx1"/>
                  </a:solidFill>
                </a:rPr>
                <a:t>UK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26607579" y="2985769"/>
              <a:ext cx="1260000" cy="2160000"/>
            </a:xfrm>
            <a:prstGeom prst="rect">
              <a:avLst/>
            </a:prstGeom>
            <a:solidFill>
              <a:srgbClr val="E1E1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26607579" y="2998469"/>
              <a:ext cx="1260000" cy="288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26607579" y="2985769"/>
              <a:ext cx="1260000" cy="2160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0" name="TextBox 1199"/>
            <p:cNvSpPr txBox="1"/>
            <p:nvPr/>
          </p:nvSpPr>
          <p:spPr>
            <a:xfrm>
              <a:off x="26607579" y="3286469"/>
              <a:ext cx="1260000" cy="186888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Transport product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01" name="Right Arrow 1200"/>
            <p:cNvSpPr/>
            <p:nvPr/>
          </p:nvSpPr>
          <p:spPr>
            <a:xfrm>
              <a:off x="34544815" y="3451936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02" name="Right Triangle 1201"/>
            <p:cNvSpPr/>
            <p:nvPr/>
          </p:nvSpPr>
          <p:spPr>
            <a:xfrm>
              <a:off x="36269936" y="3453096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3" name="Rectangle 1202"/>
            <p:cNvSpPr/>
            <p:nvPr/>
          </p:nvSpPr>
          <p:spPr>
            <a:xfrm>
              <a:off x="34534244" y="3453096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04" name="TextBox 1203"/>
            <p:cNvSpPr txBox="1"/>
            <p:nvPr/>
          </p:nvSpPr>
          <p:spPr>
            <a:xfrm>
              <a:off x="34585044" y="3437778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205" name="Right Arrow 1204"/>
            <p:cNvSpPr/>
            <p:nvPr/>
          </p:nvSpPr>
          <p:spPr>
            <a:xfrm>
              <a:off x="34534244" y="3458368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06" name="TextBox 1205"/>
            <p:cNvSpPr txBox="1"/>
            <p:nvPr/>
          </p:nvSpPr>
          <p:spPr>
            <a:xfrm>
              <a:off x="34544815" y="3486344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207" name="TextBox 1206"/>
            <p:cNvSpPr txBox="1"/>
            <p:nvPr/>
          </p:nvSpPr>
          <p:spPr>
            <a:xfrm>
              <a:off x="34537733" y="3853630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Boxed product 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(individual)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08" name="Freeform 1207"/>
            <p:cNvSpPr/>
            <p:nvPr/>
          </p:nvSpPr>
          <p:spPr>
            <a:xfrm>
              <a:off x="36744679" y="4095749"/>
              <a:ext cx="574577" cy="45719"/>
            </a:xfrm>
            <a:custGeom>
              <a:avLst/>
              <a:gdLst>
                <a:gd name="connsiteX0" fmla="*/ 0 w 2466975"/>
                <a:gd name="connsiteY0" fmla="*/ 0 h 0"/>
                <a:gd name="connsiteX1" fmla="*/ 2466975 w 24669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>
                  <a:moveTo>
                    <a:pt x="0" y="0"/>
                  </a:moveTo>
                  <a:lnTo>
                    <a:pt x="2466975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9" name="TextBox 1208"/>
            <p:cNvSpPr txBox="1"/>
            <p:nvPr/>
          </p:nvSpPr>
          <p:spPr>
            <a:xfrm>
              <a:off x="26168319" y="1939708"/>
              <a:ext cx="2845314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Customer car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10" name="Right Arrow 1209"/>
            <p:cNvSpPr/>
            <p:nvPr/>
          </p:nvSpPr>
          <p:spPr>
            <a:xfrm>
              <a:off x="24386403" y="5938204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24375832" y="5939364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12" name="TextBox 1211"/>
            <p:cNvSpPr txBox="1"/>
            <p:nvPr/>
          </p:nvSpPr>
          <p:spPr>
            <a:xfrm>
              <a:off x="24426632" y="5924046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213" name="Right Arrow 1212"/>
            <p:cNvSpPr/>
            <p:nvPr/>
          </p:nvSpPr>
          <p:spPr>
            <a:xfrm>
              <a:off x="24375832" y="5944636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14" name="TextBox 1213"/>
            <p:cNvSpPr txBox="1"/>
            <p:nvPr/>
          </p:nvSpPr>
          <p:spPr>
            <a:xfrm>
              <a:off x="24386403" y="6014652"/>
              <a:ext cx="51328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000" b="1" dirty="0" smtClean="0">
                  <a:cs typeface="MV Boli" pitchFamily="2" charset="0"/>
                </a:rPr>
                <a:t>What:</a:t>
              </a:r>
              <a:endParaRPr lang="en-GB" sz="10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215" name="TextBox 1214"/>
            <p:cNvSpPr txBox="1"/>
            <p:nvPr/>
          </p:nvSpPr>
          <p:spPr>
            <a:xfrm>
              <a:off x="25133276" y="6751056"/>
              <a:ext cx="1106121" cy="4428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GB" sz="800" b="1" dirty="0" smtClean="0"/>
                <a:t>Recycled content (%):</a:t>
              </a:r>
              <a:endParaRPr lang="en-GB" sz="800" b="1" dirty="0"/>
            </a:p>
          </p:txBody>
        </p:sp>
        <p:sp>
          <p:nvSpPr>
            <p:cNvPr id="1216" name="TextBox 1215"/>
            <p:cNvSpPr txBox="1"/>
            <p:nvPr/>
          </p:nvSpPr>
          <p:spPr>
            <a:xfrm>
              <a:off x="24386403" y="6751056"/>
              <a:ext cx="558166" cy="442858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GB" sz="800" b="1" dirty="0" smtClean="0"/>
                <a:t>Amount:</a:t>
              </a:r>
              <a:endParaRPr lang="en-GB" sz="800" b="1" dirty="0"/>
            </a:p>
          </p:txBody>
        </p:sp>
        <p:sp>
          <p:nvSpPr>
            <p:cNvPr id="1217" name="TextBox 1216"/>
            <p:cNvSpPr txBox="1"/>
            <p:nvPr/>
          </p:nvSpPr>
          <p:spPr>
            <a:xfrm>
              <a:off x="24390294" y="6335363"/>
              <a:ext cx="1940595" cy="491935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Fuel</a:t>
              </a:r>
            </a:p>
          </p:txBody>
        </p:sp>
        <p:sp>
          <p:nvSpPr>
            <p:cNvPr id="1218" name="TextBox 1217"/>
            <p:cNvSpPr txBox="1"/>
            <p:nvPr/>
          </p:nvSpPr>
          <p:spPr>
            <a:xfrm>
              <a:off x="24480852" y="690270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19" name="TextBox 1218"/>
            <p:cNvSpPr txBox="1"/>
            <p:nvPr/>
          </p:nvSpPr>
          <p:spPr>
            <a:xfrm>
              <a:off x="25360327" y="6902704"/>
              <a:ext cx="762825" cy="298450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rmAutofit/>
            </a:bodyPr>
            <a:lstStyle/>
            <a:p>
              <a:pPr algn="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22748394" y="5938202"/>
              <a:ext cx="1555751" cy="1251410"/>
            </a:xfrm>
            <a:prstGeom prst="rect">
              <a:avLst/>
            </a:prstGeom>
            <a:solidFill>
              <a:schemeClr val="bg2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22751570" y="5922221"/>
              <a:ext cx="1552576" cy="216000"/>
            </a:xfrm>
            <a:prstGeom prst="rect">
              <a:avLst/>
            </a:prstGeom>
            <a:solidFill>
              <a:srgbClr val="F2E9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2400" bIns="0" rtlCol="0" anchor="ctr" anchorCtr="0"/>
            <a:lstStyle/>
            <a:p>
              <a:pPr algn="ctr"/>
              <a:r>
                <a:rPr lang="en-GB" sz="1600" b="1" dirty="0">
                  <a:solidFill>
                    <a:schemeClr val="tx1"/>
                  </a:solidFill>
                </a:rPr>
                <a:t>A</a:t>
              </a:r>
              <a:r>
                <a:rPr lang="en-GB" sz="1600" b="1" dirty="0" smtClean="0">
                  <a:solidFill>
                    <a:schemeClr val="tx1"/>
                  </a:solidFill>
                </a:rPr>
                <a:t>ction</a:t>
              </a:r>
              <a:endParaRPr lang="en-GB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222" name="TextBox 1221"/>
            <p:cNvSpPr txBox="1"/>
            <p:nvPr/>
          </p:nvSpPr>
          <p:spPr>
            <a:xfrm>
              <a:off x="22833728" y="6593350"/>
              <a:ext cx="38151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Carbon</a:t>
              </a:r>
            </a:p>
          </p:txBody>
        </p:sp>
        <p:sp>
          <p:nvSpPr>
            <p:cNvPr id="1223" name="TextBox 1222"/>
            <p:cNvSpPr txBox="1"/>
            <p:nvPr/>
          </p:nvSpPr>
          <p:spPr>
            <a:xfrm>
              <a:off x="23153571" y="6196396"/>
              <a:ext cx="74539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Produce &amp;</a:t>
              </a:r>
            </a:p>
            <a:p>
              <a:r>
                <a:rPr lang="en-GB" sz="1200" b="1" dirty="0" smtClean="0">
                  <a:latin typeface="MV Boli" pitchFamily="2" charset="0"/>
                  <a:ea typeface="Verdana" pitchFamily="34" charset="0"/>
                  <a:cs typeface="MV Boli" pitchFamily="2" charset="0"/>
                </a:rPr>
                <a:t>Transport</a:t>
              </a:r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22748394" y="5938201"/>
              <a:ext cx="1555751" cy="125141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225" name="TextBox 1224"/>
            <p:cNvSpPr txBox="1"/>
            <p:nvPr/>
          </p:nvSpPr>
          <p:spPr>
            <a:xfrm>
              <a:off x="23405827" y="6593350"/>
              <a:ext cx="232436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Cost</a:t>
              </a:r>
            </a:p>
          </p:txBody>
        </p:sp>
        <p:sp>
          <p:nvSpPr>
            <p:cNvPr id="1226" name="TextBox 1225"/>
            <p:cNvSpPr txBox="1"/>
            <p:nvPr/>
          </p:nvSpPr>
          <p:spPr>
            <a:xfrm>
              <a:off x="23775118" y="6593350"/>
              <a:ext cx="49372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000" b="1" dirty="0" smtClean="0"/>
                <a:t>Influence</a:t>
              </a:r>
            </a:p>
          </p:txBody>
        </p:sp>
        <p:sp>
          <p:nvSpPr>
            <p:cNvPr id="1227" name="Rounded Rectangle 1226"/>
            <p:cNvSpPr/>
            <p:nvPr/>
          </p:nvSpPr>
          <p:spPr>
            <a:xfrm>
              <a:off x="23836045" y="67617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228" name="Rounded Rectangle 1227"/>
            <p:cNvSpPr/>
            <p:nvPr/>
          </p:nvSpPr>
          <p:spPr>
            <a:xfrm>
              <a:off x="23324045" y="67617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bg1"/>
                </a:solidFill>
                <a:cs typeface="MV Boli" pitchFamily="2" charset="0"/>
              </a:endParaRPr>
            </a:p>
          </p:txBody>
        </p:sp>
        <p:sp>
          <p:nvSpPr>
            <p:cNvPr id="1229" name="Rounded Rectangle 1228"/>
            <p:cNvSpPr/>
            <p:nvPr/>
          </p:nvSpPr>
          <p:spPr>
            <a:xfrm>
              <a:off x="22824595" y="6761798"/>
              <a:ext cx="396000" cy="360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8800" tIns="72000" rIns="28800" bIns="72000" rtlCol="0" anchor="ctr">
              <a:noAutofit/>
            </a:bodyPr>
            <a:lstStyle/>
            <a:p>
              <a:pPr algn="ctr"/>
              <a:endParaRPr lang="en-GB" sz="1800" b="1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cxnSp>
          <p:nvCxnSpPr>
            <p:cNvPr id="1230" name="Straight Connector 1229"/>
            <p:cNvCxnSpPr/>
            <p:nvPr/>
          </p:nvCxnSpPr>
          <p:spPr>
            <a:xfrm flipV="1">
              <a:off x="26559620" y="6558212"/>
              <a:ext cx="695454" cy="2480"/>
            </a:xfrm>
            <a:prstGeom prst="line">
              <a:avLst/>
            </a:prstGeom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" name="Right Arrow 1230"/>
            <p:cNvSpPr/>
            <p:nvPr/>
          </p:nvSpPr>
          <p:spPr>
            <a:xfrm>
              <a:off x="23724688" y="3451936"/>
              <a:ext cx="2149429" cy="1244976"/>
            </a:xfrm>
            <a:prstGeom prst="rightArrow">
              <a:avLst>
                <a:gd name="adj1" fmla="val 100000"/>
                <a:gd name="adj2" fmla="val 32724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32" name="Right Triangle 1231"/>
            <p:cNvSpPr/>
            <p:nvPr/>
          </p:nvSpPr>
          <p:spPr>
            <a:xfrm>
              <a:off x="25449809" y="3453096"/>
              <a:ext cx="125211" cy="2160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3" name="Rectangle 1232"/>
            <p:cNvSpPr/>
            <p:nvPr/>
          </p:nvSpPr>
          <p:spPr>
            <a:xfrm>
              <a:off x="23714117" y="3453096"/>
              <a:ext cx="1735692" cy="216000"/>
            </a:xfrm>
            <a:prstGeom prst="rect">
              <a:avLst/>
            </a:prstGeom>
            <a:solidFill>
              <a:schemeClr val="accent6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4" name="TextBox 1233"/>
            <p:cNvSpPr txBox="1"/>
            <p:nvPr/>
          </p:nvSpPr>
          <p:spPr>
            <a:xfrm>
              <a:off x="23764917" y="3437778"/>
              <a:ext cx="1748490" cy="246221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spAutoFit/>
            </a:bodyPr>
            <a:lstStyle/>
            <a:p>
              <a:pPr algn="ctr"/>
              <a:r>
                <a:rPr lang="en-GB" sz="1600" b="1" dirty="0" smtClean="0"/>
                <a:t>Thing</a:t>
              </a:r>
              <a:endParaRPr lang="en-GB" sz="1600" b="1" dirty="0"/>
            </a:p>
          </p:txBody>
        </p:sp>
        <p:sp>
          <p:nvSpPr>
            <p:cNvPr id="1235" name="Right Arrow 1234"/>
            <p:cNvSpPr/>
            <p:nvPr/>
          </p:nvSpPr>
          <p:spPr>
            <a:xfrm>
              <a:off x="23714117" y="3458368"/>
              <a:ext cx="2160000" cy="1244976"/>
            </a:xfrm>
            <a:prstGeom prst="rightArrow">
              <a:avLst>
                <a:gd name="adj1" fmla="val 100000"/>
                <a:gd name="adj2" fmla="val 33277"/>
              </a:avLst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chemeClr val="tx1"/>
                </a:solidFill>
                <a:cs typeface="MV Boli" pitchFamily="2" charset="0"/>
              </a:endParaRPr>
            </a:p>
          </p:txBody>
        </p:sp>
        <p:sp>
          <p:nvSpPr>
            <p:cNvPr id="1236" name="TextBox 1235"/>
            <p:cNvSpPr txBox="1"/>
            <p:nvPr/>
          </p:nvSpPr>
          <p:spPr>
            <a:xfrm>
              <a:off x="23724688" y="3486344"/>
              <a:ext cx="64306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1000" b="1" dirty="0" smtClean="0">
                <a:cs typeface="MV Boli" pitchFamily="2" charset="0"/>
              </a:endParaRPr>
            </a:p>
            <a:p>
              <a:r>
                <a:rPr lang="en-GB" sz="1400" b="1" dirty="0" smtClean="0">
                  <a:cs typeface="MV Boli" pitchFamily="2" charset="0"/>
                </a:rPr>
                <a:t>What:</a:t>
              </a:r>
              <a:endParaRPr lang="en-GB" sz="1400" b="1" dirty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 smtClean="0">
                <a:cs typeface="MV Boli" pitchFamily="2" charset="0"/>
              </a:endParaRPr>
            </a:p>
            <a:p>
              <a:endParaRPr lang="en-GB" sz="1000" b="1" dirty="0">
                <a:cs typeface="MV Boli" pitchFamily="2" charset="0"/>
              </a:endParaRPr>
            </a:p>
          </p:txBody>
        </p:sp>
        <p:sp>
          <p:nvSpPr>
            <p:cNvPr id="1237" name="TextBox 1236"/>
            <p:cNvSpPr txBox="1"/>
            <p:nvPr/>
          </p:nvSpPr>
          <p:spPr>
            <a:xfrm>
              <a:off x="23717606" y="3853630"/>
              <a:ext cx="1940595" cy="837724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Boxed product 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(individual)</a:t>
              </a:r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38" name="Freeform 1237"/>
            <p:cNvSpPr/>
            <p:nvPr/>
          </p:nvSpPr>
          <p:spPr>
            <a:xfrm>
              <a:off x="25924552" y="4095749"/>
              <a:ext cx="574577" cy="45719"/>
            </a:xfrm>
            <a:custGeom>
              <a:avLst/>
              <a:gdLst>
                <a:gd name="connsiteX0" fmla="*/ 0 w 2466975"/>
                <a:gd name="connsiteY0" fmla="*/ 0 h 0"/>
                <a:gd name="connsiteX1" fmla="*/ 2466975 w 246697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66975">
                  <a:moveTo>
                    <a:pt x="0" y="0"/>
                  </a:moveTo>
                  <a:lnTo>
                    <a:pt x="2466975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39" name="TextBox 1238"/>
            <p:cNvSpPr txBox="1"/>
            <p:nvPr/>
          </p:nvSpPr>
          <p:spPr>
            <a:xfrm>
              <a:off x="29975922" y="20535280"/>
              <a:ext cx="1260000" cy="1045022"/>
            </a:xfrm>
            <a:prstGeom prst="rect">
              <a:avLst/>
            </a:prstGeom>
            <a:noFill/>
          </p:spPr>
          <p:txBody>
            <a:bodyPr wrap="square" lIns="72000" tIns="0" rIns="72000" bIns="0" rtlCol="0" anchor="ctr" anchorCtr="0">
              <a:normAutofit/>
            </a:bodyPr>
            <a:lstStyle/>
            <a:p>
              <a:pPr algn="ctr"/>
              <a:r>
                <a:rPr lang="en-GB" sz="1200" b="1" dirty="0">
                  <a:latin typeface="MV Boli" pitchFamily="2" charset="0"/>
                  <a:cs typeface="MV Boli" pitchFamily="2" charset="0"/>
                </a:rPr>
                <a:t>Support</a:t>
              </a:r>
            </a:p>
            <a:p>
              <a:pPr algn="ctr"/>
              <a:r>
                <a:rPr lang="en-GB" sz="1200" b="1" dirty="0" smtClean="0">
                  <a:latin typeface="MV Boli" pitchFamily="2" charset="0"/>
                  <a:cs typeface="MV Boli" pitchFamily="2" charset="0"/>
                </a:rPr>
                <a:t>Installation, Troubleshooting</a:t>
              </a:r>
            </a:p>
            <a:p>
              <a:pPr algn="ctr"/>
              <a:endParaRPr lang="en-GB" sz="1200" b="1" dirty="0">
                <a:latin typeface="MV Boli" pitchFamily="2" charset="0"/>
                <a:cs typeface="MV Boli" pitchFamily="2" charset="0"/>
              </a:endParaRPr>
            </a:p>
            <a:p>
              <a:pPr algn="ctr"/>
              <a:endParaRPr lang="en-GB" sz="1200" b="1" dirty="0">
                <a:latin typeface="MV Boli" pitchFamily="2" charset="0"/>
                <a:cs typeface="MV Boli" pitchFamily="2" charset="0"/>
              </a:endParaRPr>
            </a:p>
          </p:txBody>
        </p:sp>
        <p:sp>
          <p:nvSpPr>
            <p:cNvPr id="1240" name="Freeform 1239"/>
            <p:cNvSpPr/>
            <p:nvPr/>
          </p:nvSpPr>
          <p:spPr>
            <a:xfrm>
              <a:off x="12372975" y="3914775"/>
              <a:ext cx="6657975" cy="3971925"/>
            </a:xfrm>
            <a:custGeom>
              <a:avLst/>
              <a:gdLst>
                <a:gd name="connsiteX0" fmla="*/ 0 w 6657975"/>
                <a:gd name="connsiteY0" fmla="*/ 3971925 h 3971925"/>
                <a:gd name="connsiteX1" fmla="*/ 1428750 w 6657975"/>
                <a:gd name="connsiteY1" fmla="*/ 3971925 h 3971925"/>
                <a:gd name="connsiteX2" fmla="*/ 1428750 w 6657975"/>
                <a:gd name="connsiteY2" fmla="*/ 0 h 3971925"/>
                <a:gd name="connsiteX3" fmla="*/ 6657975 w 6657975"/>
                <a:gd name="connsiteY3" fmla="*/ 0 h 397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57975" h="3971925">
                  <a:moveTo>
                    <a:pt x="0" y="3971925"/>
                  </a:moveTo>
                  <a:lnTo>
                    <a:pt x="1428750" y="3971925"/>
                  </a:lnTo>
                  <a:lnTo>
                    <a:pt x="1428750" y="0"/>
                  </a:lnTo>
                  <a:lnTo>
                    <a:pt x="6657975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1" name="Freeform 1240"/>
            <p:cNvSpPr/>
            <p:nvPr/>
          </p:nvSpPr>
          <p:spPr>
            <a:xfrm>
              <a:off x="12322629" y="8447314"/>
              <a:ext cx="6720114" cy="3280229"/>
            </a:xfrm>
            <a:custGeom>
              <a:avLst/>
              <a:gdLst>
                <a:gd name="connsiteX0" fmla="*/ 0 w 6720114"/>
                <a:gd name="connsiteY0" fmla="*/ 0 h 3280229"/>
                <a:gd name="connsiteX1" fmla="*/ 1494971 w 6720114"/>
                <a:gd name="connsiteY1" fmla="*/ 0 h 3280229"/>
                <a:gd name="connsiteX2" fmla="*/ 1494971 w 6720114"/>
                <a:gd name="connsiteY2" fmla="*/ 3280229 h 3280229"/>
                <a:gd name="connsiteX3" fmla="*/ 6720114 w 6720114"/>
                <a:gd name="connsiteY3" fmla="*/ 3280229 h 3280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20114" h="3280229">
                  <a:moveTo>
                    <a:pt x="0" y="0"/>
                  </a:moveTo>
                  <a:lnTo>
                    <a:pt x="1494971" y="0"/>
                  </a:lnTo>
                  <a:lnTo>
                    <a:pt x="1494971" y="3280229"/>
                  </a:lnTo>
                  <a:lnTo>
                    <a:pt x="6720114" y="3280229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2" name="Freeform 1241"/>
            <p:cNvSpPr/>
            <p:nvPr/>
          </p:nvSpPr>
          <p:spPr>
            <a:xfrm>
              <a:off x="20370800" y="4076700"/>
              <a:ext cx="3327400" cy="0"/>
            </a:xfrm>
            <a:custGeom>
              <a:avLst/>
              <a:gdLst>
                <a:gd name="connsiteX0" fmla="*/ 0 w 3327400"/>
                <a:gd name="connsiteY0" fmla="*/ 0 h 0"/>
                <a:gd name="connsiteX1" fmla="*/ 3327400 w 33274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27400">
                  <a:moveTo>
                    <a:pt x="0" y="0"/>
                  </a:moveTo>
                  <a:lnTo>
                    <a:pt x="33274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3" name="Freeform 1242"/>
            <p:cNvSpPr/>
            <p:nvPr/>
          </p:nvSpPr>
          <p:spPr>
            <a:xfrm flipV="1">
              <a:off x="27863799" y="3862208"/>
              <a:ext cx="6653023" cy="49392"/>
            </a:xfrm>
            <a:custGeom>
              <a:avLst/>
              <a:gdLst>
                <a:gd name="connsiteX0" fmla="*/ 0 w 2413000"/>
                <a:gd name="connsiteY0" fmla="*/ 0 h 0"/>
                <a:gd name="connsiteX1" fmla="*/ 2413000 w 2413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3000">
                  <a:moveTo>
                    <a:pt x="0" y="0"/>
                  </a:moveTo>
                  <a:lnTo>
                    <a:pt x="24130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4" name="Freeform 1243"/>
            <p:cNvSpPr/>
            <p:nvPr/>
          </p:nvSpPr>
          <p:spPr>
            <a:xfrm>
              <a:off x="20383500" y="11887200"/>
              <a:ext cx="3333750" cy="0"/>
            </a:xfrm>
            <a:custGeom>
              <a:avLst/>
              <a:gdLst>
                <a:gd name="connsiteX0" fmla="*/ 0 w 3333750"/>
                <a:gd name="connsiteY0" fmla="*/ 0 h 0"/>
                <a:gd name="connsiteX1" fmla="*/ 3333750 w 33337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33750">
                  <a:moveTo>
                    <a:pt x="0" y="0"/>
                  </a:moveTo>
                  <a:lnTo>
                    <a:pt x="333375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5" name="Freeform 1244"/>
            <p:cNvSpPr/>
            <p:nvPr/>
          </p:nvSpPr>
          <p:spPr>
            <a:xfrm>
              <a:off x="27870150" y="4229100"/>
              <a:ext cx="6629400" cy="7677150"/>
            </a:xfrm>
            <a:custGeom>
              <a:avLst/>
              <a:gdLst>
                <a:gd name="connsiteX0" fmla="*/ 0 w 6629400"/>
                <a:gd name="connsiteY0" fmla="*/ 7677150 h 7677150"/>
                <a:gd name="connsiteX1" fmla="*/ 2247900 w 6629400"/>
                <a:gd name="connsiteY1" fmla="*/ 7677150 h 7677150"/>
                <a:gd name="connsiteX2" fmla="*/ 2247900 w 6629400"/>
                <a:gd name="connsiteY2" fmla="*/ 0 h 7677150"/>
                <a:gd name="connsiteX3" fmla="*/ 6629400 w 6629400"/>
                <a:gd name="connsiteY3" fmla="*/ 0 h 767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7677150">
                  <a:moveTo>
                    <a:pt x="0" y="7677150"/>
                  </a:moveTo>
                  <a:lnTo>
                    <a:pt x="2247900" y="7677150"/>
                  </a:lnTo>
                  <a:lnTo>
                    <a:pt x="2247900" y="0"/>
                  </a:lnTo>
                  <a:lnTo>
                    <a:pt x="6629400" y="0"/>
                  </a:lnTo>
                </a:path>
              </a:pathLst>
            </a:custGeom>
            <a:noFill/>
            <a:ln w="38100">
              <a:solidFill>
                <a:schemeClr val="accent4">
                  <a:lumMod val="50000"/>
                </a:schemeClr>
              </a:solidFill>
              <a:tailEnd type="triangle" w="sm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331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ysClr val="windowText" lastClr="000000"/>
      </a:dk1>
      <a:lt1>
        <a:srgbClr val="FFFFFF"/>
      </a:lt1>
      <a:dk2>
        <a:srgbClr val="EBFFEB"/>
      </a:dk2>
      <a:lt2>
        <a:srgbClr val="E1E1FF"/>
      </a:lt2>
      <a:accent1>
        <a:srgbClr val="EB0000"/>
      </a:accent1>
      <a:accent2>
        <a:srgbClr val="FD9933"/>
      </a:accent2>
      <a:accent3>
        <a:srgbClr val="55379B"/>
      </a:accent3>
      <a:accent4>
        <a:srgbClr val="FFEBEB"/>
      </a:accent4>
      <a:accent5>
        <a:srgbClr val="FFFFD2"/>
      </a:accent5>
      <a:accent6>
        <a:srgbClr val="F1EFD7"/>
      </a:accent6>
      <a:hlink>
        <a:srgbClr val="660066"/>
      </a:hlink>
      <a:folHlink>
        <a:srgbClr val="F1EFD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8100">
          <a:solidFill>
            <a:schemeClr val="accent4">
              <a:lumMod val="50000"/>
            </a:schemeClr>
          </a:solidFill>
          <a:tailEnd type="triangle" w="sm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accent4">
              <a:lumMod val="50000"/>
            </a:schemeClr>
          </a:solidFill>
          <a:tailEnd type="triangle" w="sm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ctr" anchorCtr="0">
        <a:spAutoFit/>
      </a:bodyPr>
      <a:lstStyle>
        <a:defPPr algn="ctr">
          <a:defRPr sz="4000" b="1" dirty="0" smtClean="0">
            <a:solidFill>
              <a:schemeClr val="bg2">
                <a:lumMod val="25000"/>
              </a:schemeClr>
            </a:solidFill>
            <a:cs typeface="MV Boli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4543</TotalTime>
  <Words>583</Words>
  <Application>Microsoft Office PowerPoint</Application>
  <PresentationFormat>Custom</PresentationFormat>
  <Paragraphs>388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EDC</dc:creator>
  <cp:lastModifiedBy>EDC</cp:lastModifiedBy>
  <cp:revision>134</cp:revision>
  <cp:lastPrinted>2012-12-07T16:29:15Z</cp:lastPrinted>
  <dcterms:created xsi:type="dcterms:W3CDTF">2012-08-23T13:56:35Z</dcterms:created>
  <dcterms:modified xsi:type="dcterms:W3CDTF">2013-03-27T16:48:12Z</dcterms:modified>
</cp:coreProperties>
</file>